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4"/>
  </p:notesMasterIdLst>
  <p:sldIdLst>
    <p:sldId id="613" r:id="rId4"/>
    <p:sldId id="650" r:id="rId5"/>
    <p:sldId id="693" r:id="rId6"/>
    <p:sldId id="698" r:id="rId7"/>
    <p:sldId id="699" r:id="rId8"/>
    <p:sldId id="700" r:id="rId9"/>
    <p:sldId id="701" r:id="rId10"/>
    <p:sldId id="702" r:id="rId11"/>
    <p:sldId id="704" r:id="rId12"/>
    <p:sldId id="705" r:id="rId13"/>
    <p:sldId id="707" r:id="rId14"/>
    <p:sldId id="708" r:id="rId15"/>
    <p:sldId id="836" r:id="rId16"/>
    <p:sldId id="654" r:id="rId17"/>
    <p:sldId id="652" r:id="rId18"/>
    <p:sldId id="655" r:id="rId19"/>
    <p:sldId id="709" r:id="rId20"/>
    <p:sldId id="710" r:id="rId21"/>
    <p:sldId id="713" r:id="rId22"/>
    <p:sldId id="714" r:id="rId23"/>
    <p:sldId id="837" r:id="rId25"/>
    <p:sldId id="729" r:id="rId26"/>
    <p:sldId id="838" r:id="rId27"/>
    <p:sldId id="726" r:id="rId28"/>
    <p:sldId id="727" r:id="rId29"/>
    <p:sldId id="839" r:id="rId30"/>
    <p:sldId id="840" r:id="rId31"/>
    <p:sldId id="841" r:id="rId32"/>
    <p:sldId id="842" r:id="rId33"/>
    <p:sldId id="843" r:id="rId34"/>
    <p:sldId id="666" r:id="rId35"/>
    <p:sldId id="844" r:id="rId36"/>
    <p:sldId id="845" r:id="rId37"/>
    <p:sldId id="846" r:id="rId38"/>
    <p:sldId id="847" r:id="rId39"/>
    <p:sldId id="848" r:id="rId40"/>
    <p:sldId id="849" r:id="rId41"/>
    <p:sldId id="850" r:id="rId42"/>
    <p:sldId id="851" r:id="rId43"/>
    <p:sldId id="852" r:id="rId44"/>
    <p:sldId id="853" r:id="rId45"/>
    <p:sldId id="854" r:id="rId46"/>
    <p:sldId id="855" r:id="rId47"/>
    <p:sldId id="856" r:id="rId48"/>
    <p:sldId id="857" r:id="rId49"/>
    <p:sldId id="858" r:id="rId50"/>
    <p:sldId id="859" r:id="rId51"/>
    <p:sldId id="860" r:id="rId52"/>
    <p:sldId id="861" r:id="rId53"/>
    <p:sldId id="862" r:id="rId54"/>
    <p:sldId id="863" r:id="rId55"/>
    <p:sldId id="864" r:id="rId56"/>
    <p:sldId id="865" r:id="rId57"/>
    <p:sldId id="866" r:id="rId58"/>
    <p:sldId id="867" r:id="rId59"/>
    <p:sldId id="868" r:id="rId60"/>
    <p:sldId id="869" r:id="rId61"/>
    <p:sldId id="870" r:id="rId62"/>
    <p:sldId id="871" r:id="rId63"/>
    <p:sldId id="872" r:id="rId64"/>
    <p:sldId id="873" r:id="rId65"/>
    <p:sldId id="874" r:id="rId66"/>
    <p:sldId id="875" r:id="rId67"/>
    <p:sldId id="876" r:id="rId68"/>
    <p:sldId id="877" r:id="rId69"/>
    <p:sldId id="878" r:id="rId70"/>
    <p:sldId id="879" r:id="rId71"/>
    <p:sldId id="880" r:id="rId72"/>
    <p:sldId id="881" r:id="rId73"/>
    <p:sldId id="882" r:id="rId74"/>
    <p:sldId id="883" r:id="rId75"/>
    <p:sldId id="884" r:id="rId76"/>
    <p:sldId id="885" r:id="rId77"/>
    <p:sldId id="886" r:id="rId78"/>
    <p:sldId id="887" r:id="rId79"/>
    <p:sldId id="888" r:id="rId80"/>
    <p:sldId id="889" r:id="rId81"/>
    <p:sldId id="890" r:id="rId82"/>
    <p:sldId id="891" r:id="rId83"/>
    <p:sldId id="892" r:id="rId84"/>
    <p:sldId id="777" r:id="rId85"/>
  </p:sldIdLst>
  <p:sldSz cx="12192000" cy="6858000" type="screen4x3"/>
  <p:notesSz cx="10234930" cy="7099300"/>
  <p:defaultTextStyle>
    <a:defPPr>
      <a:defRPr lang="zh-CN"/>
    </a:defPPr>
    <a:lvl1pPr lvl="0" algn="l" defTabSz="914400" fontAlgn="base">
      <a:lnSpc>
        <a:spcPct val="100000"/>
      </a:lnSpc>
      <a:spcBef>
        <a:spcPct val="0"/>
      </a:spcBef>
      <a:spcAft>
        <a:spcPct val="0"/>
      </a:spcAft>
      <a:buFont typeface="Arial" panose="020B0604020202020204" pitchFamily="34" charset="0"/>
      <a:defRPr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srgbClr val="FF0000"/>
    </p:penClr>
    <p:extLs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64"/>
        <p:guide pos="2880"/>
      </p:guideLst>
    </p:cSldViewPr>
  </p:slide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notesMaster" Target="notesMasters/notes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7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wmf"/><Relationship Id="rId1" Type="http://schemas.openxmlformats.org/officeDocument/2006/relationships/image" Target="../media/image8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2050" name="Rectangle 2"/>
          <p:cNvSpPr>
            <a:spLocks noGrp="1"/>
          </p:cNvSpPr>
          <p:nvPr>
            <p:ph type="hdr" sz="quarter"/>
          </p:nvPr>
        </p:nvSpPr>
        <p:spPr>
          <a:xfrm>
            <a:off x="0" y="0"/>
            <a:ext cx="4432300" cy="354013"/>
          </a:xfrm>
          <a:prstGeom prst="rect">
            <a:avLst/>
          </a:prstGeom>
          <a:noFill/>
          <a:ln w="9525">
            <a:noFill/>
          </a:ln>
        </p:spPr>
        <p:txBody>
          <a:bodyPr vert="horz" wrap="square" lIns="96661" tIns="48331" rIns="96661" bIns="48331" anchor="t"/>
          <a:p>
            <a:pPr lvl="0"/>
            <a:endParaRPr sz="1300">
              <a:ea typeface="宋体" panose="02010600030101010101" pitchFamily="2" charset="-122"/>
            </a:endParaRPr>
          </a:p>
        </p:txBody>
      </p:sp>
      <p:sp>
        <p:nvSpPr>
          <p:cNvPr id="2051" name="Rectangle 3"/>
          <p:cNvSpPr>
            <a:spLocks noGrp="1"/>
          </p:cNvSpPr>
          <p:nvPr>
            <p:ph type="dt" idx="1"/>
          </p:nvPr>
        </p:nvSpPr>
        <p:spPr>
          <a:xfrm>
            <a:off x="5797550" y="0"/>
            <a:ext cx="4432300" cy="354013"/>
          </a:xfrm>
          <a:prstGeom prst="rect">
            <a:avLst/>
          </a:prstGeom>
          <a:noFill/>
          <a:ln w="9525">
            <a:noFill/>
          </a:ln>
        </p:spPr>
        <p:txBody>
          <a:bodyPr vert="horz" wrap="square" lIns="96661" tIns="48331" rIns="96661" bIns="48331" anchor="t"/>
          <a:p>
            <a:pPr lvl="0" algn="r"/>
            <a:endParaRPr sz="1300">
              <a:ea typeface="宋体" panose="02010600030101010101" pitchFamily="2" charset="-122"/>
            </a:endParaRPr>
          </a:p>
        </p:txBody>
      </p:sp>
      <p:sp>
        <p:nvSpPr>
          <p:cNvPr id="2052" name="Rectangle 4"/>
          <p:cNvSpPr>
            <a:spLocks noGrp="1" noRot="1" noChangeAspect="1" noTextEdit="1"/>
          </p:cNvSpPr>
          <p:nvPr>
            <p:ph type="sldImg" idx="2"/>
          </p:nvPr>
        </p:nvSpPr>
        <p:spPr>
          <a:xfrm>
            <a:off x="198438" y="531813"/>
            <a:ext cx="9836150" cy="2662237"/>
          </a:xfrm>
          <a:prstGeom prst="rect">
            <a:avLst/>
          </a:prstGeom>
          <a:noFill/>
          <a:ln w="9525">
            <a:noFill/>
          </a:ln>
        </p:spPr>
      </p:sp>
      <p:sp>
        <p:nvSpPr>
          <p:cNvPr id="2053" name="Rectangle 5"/>
          <p:cNvSpPr>
            <a:spLocks noGrp="1" noRot="1" noChangeAspect="1" noTextEdit="1"/>
          </p:cNvSpPr>
          <p:nvPr/>
        </p:nvSpPr>
        <p:spPr>
          <a:xfrm>
            <a:off x="1020763" y="3371850"/>
            <a:ext cx="8186737" cy="3192463"/>
          </a:xfrm>
          <a:prstGeom prst="rect">
            <a:avLst/>
          </a:prstGeom>
          <a:noFill/>
          <a:ln w="9525">
            <a:noFill/>
          </a:ln>
        </p:spPr>
        <p:txBody>
          <a:bodyPr vert="horz" wrap="square" lIns="96661" tIns="48331" rIns="96661" bIns="48331" anchor="t"/>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2054" name="Rectangle 6"/>
          <p:cNvSpPr>
            <a:spLocks noGrp="1"/>
          </p:cNvSpPr>
          <p:nvPr>
            <p:ph type="ftr" sz="quarter" idx="4"/>
          </p:nvPr>
        </p:nvSpPr>
        <p:spPr>
          <a:xfrm>
            <a:off x="0" y="6742113"/>
            <a:ext cx="4432300" cy="354012"/>
          </a:xfrm>
          <a:prstGeom prst="rect">
            <a:avLst/>
          </a:prstGeom>
          <a:noFill/>
          <a:ln w="9525">
            <a:noFill/>
          </a:ln>
        </p:spPr>
        <p:txBody>
          <a:bodyPr vert="horz" wrap="square" lIns="96661" tIns="48331" rIns="96661" bIns="48331" anchor="b"/>
          <a:p>
            <a:pPr lvl="0"/>
            <a:endParaRPr sz="1300">
              <a:ea typeface="宋体" panose="02010600030101010101" pitchFamily="2" charset="-122"/>
            </a:endParaRPr>
          </a:p>
        </p:txBody>
      </p:sp>
      <p:sp>
        <p:nvSpPr>
          <p:cNvPr id="2055" name="Rectangle 7"/>
          <p:cNvSpPr>
            <a:spLocks noGrp="1"/>
          </p:cNvSpPr>
          <p:nvPr>
            <p:ph type="sldNum" sz="quarter" idx="5"/>
          </p:nvPr>
        </p:nvSpPr>
        <p:spPr>
          <a:xfrm>
            <a:off x="5797550" y="6742113"/>
            <a:ext cx="4432300" cy="354012"/>
          </a:xfrm>
          <a:prstGeom prst="rect">
            <a:avLst/>
          </a:prstGeom>
          <a:noFill/>
          <a:ln w="9525">
            <a:noFill/>
          </a:ln>
        </p:spPr>
        <p:txBody>
          <a:bodyPr vert="horz" wrap="square" lIns="96661" tIns="48331" rIns="96661" bIns="48331" anchor="b"/>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2530" name="幻灯片图像占位符 22529"/>
          <p:cNvSpPr>
            <a:spLocks noGrp="1" noRot="1" noChangeAspect="1" noTextEdit="1"/>
          </p:cNvSpPr>
          <p:nvPr>
            <p:ph type="sldImg"/>
          </p:nvPr>
        </p:nvSpPr>
        <p:spPr>
          <a:ln w="1"/>
        </p:spPr>
      </p:sp>
      <p:sp>
        <p:nvSpPr>
          <p:cNvPr id="22531" name="文本占位符 22530"/>
          <p:cNvSpPr>
            <a:spLocks noGrp="1" noRot="1" noChangeAspect="1" noTextEdit="1"/>
          </p:cNvSpPr>
          <p:nvPr>
            <p:ph type="body" idx="1"/>
          </p:nvPr>
        </p:nvSpPr>
        <p:spPr>
          <a:xfrm>
            <a:off x="-930275" y="6375400"/>
            <a:ext cx="10517188" cy="6931025"/>
          </a:xfrm>
          <a:prstGeom prst="rect">
            <a:avLst/>
          </a:prstGeom>
          <a:noFill/>
          <a:ln w="1" cap="flat" cmpd="sng">
            <a:solidFill>
              <a:schemeClr val="tx1"/>
            </a:solidFill>
            <a:prstDash val="solid"/>
            <a:headEnd type="none" w="med" len="med"/>
            <a:tailEnd type="none" w="med" len="med"/>
          </a:ln>
        </p:spPr>
        <p:txBody>
          <a:bodyPr/>
          <a:p>
            <a:pPr lvl="0"/>
            <a:r>
              <a:rPr lang="zh-CN" altLang="en-US"/>
              <a:t>从开始的通过传感器来获得数据。然后经过预处理、特征提取、特征选择，再到推理、预测或者识别。最后一个部分，也就是机器学习的部分，绝大部分的工作是在这方面做的。</a:t>
            </a:r>
            <a:endParaRPr lang="zh-CN" altLang="en-US"/>
          </a:p>
          <a:p>
            <a:pPr lvl="0"/>
            <a:r>
              <a:rPr lang="zh-CN" altLang="en-US"/>
              <a:t>中间的三部分，概括起来就是特征表达。</a:t>
            </a:r>
            <a:endParaRPr lang="zh-CN" altLang="en-US"/>
          </a:p>
          <a:p>
            <a:pPr lvl="0"/>
            <a:endParaRPr lang="zh-CN" altLang="en-US"/>
          </a:p>
          <a:p>
            <a:pPr lvl="0"/>
            <a:r>
              <a:rPr lang="zh-CN" altLang="en-US"/>
              <a:t>手工地选取特征是一件非常费力、启发式（需要专业知识）的方法，而且它的调节需要大量的时间。既然手工选取特征不太好，那么能不能自动地学习一些特征呢？</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4274" name="Rectangle 2"/>
          <p:cNvSpPr>
            <a:spLocks noGrp="1" noRot="1" noChangeAspect="1" noTextEdit="1"/>
          </p:cNvSpPr>
          <p:nvPr>
            <p:ph type="sldImg"/>
          </p:nvPr>
        </p:nvSpPr>
        <p:spPr>
          <a:xfrm>
            <a:off x="2749550" y="531813"/>
            <a:ext cx="4733925" cy="2662237"/>
          </a:xfrm>
          <a:ln w="1"/>
        </p:spPr>
      </p:sp>
      <p:sp>
        <p:nvSpPr>
          <p:cNvPr id="54275"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加上一些约束条件得到新的</a:t>
            </a:r>
            <a:r>
              <a:rPr lang="zh-CN" altLang="zh-CN" dirty="0"/>
              <a:t>Deep Learning</a:t>
            </a:r>
            <a:r>
              <a:rPr lang="zh-CN" altLang="en-US" dirty="0"/>
              <a:t>方法</a:t>
            </a:r>
            <a:endParaRPr lang="zh-CN" altLang="en-US" dirty="0"/>
          </a:p>
          <a:p>
            <a:pPr lvl="0"/>
            <a:r>
              <a:rPr lang="zh-CN" altLang="zh-CN" dirty="0"/>
              <a:t>L1</a:t>
            </a:r>
            <a:r>
              <a:rPr lang="zh-CN" altLang="en-US" dirty="0"/>
              <a:t>主要是约束每一层中的节点中大部分都要为</a:t>
            </a:r>
            <a:r>
              <a:rPr lang="zh-CN" altLang="zh-CN" dirty="0"/>
              <a:t>0</a:t>
            </a:r>
            <a:r>
              <a:rPr lang="zh-CN" altLang="en-US" dirty="0"/>
              <a:t>，只有少数不为</a:t>
            </a:r>
            <a:r>
              <a:rPr lang="zh-CN" altLang="zh-CN" dirty="0"/>
              <a:t>0</a:t>
            </a:r>
            <a:r>
              <a:rPr lang="zh-CN" altLang="en-US" dirty="0"/>
              <a:t>，这就是</a:t>
            </a:r>
            <a:r>
              <a:rPr lang="zh-CN" altLang="zh-CN" dirty="0"/>
              <a:t>Sparse</a:t>
            </a:r>
            <a:r>
              <a:rPr lang="zh-CN" altLang="en-US" dirty="0"/>
              <a:t>名字的来源</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7346" name="Rectangle 2"/>
          <p:cNvSpPr>
            <a:spLocks noGrp="1" noRot="1" noChangeAspect="1" noTextEdit="1"/>
          </p:cNvSpPr>
          <p:nvPr>
            <p:ph type="sldImg"/>
          </p:nvPr>
        </p:nvSpPr>
        <p:spPr>
          <a:xfrm>
            <a:off x="2749550" y="531813"/>
            <a:ext cx="4733925" cy="2662237"/>
          </a:xfrm>
          <a:ln w="1"/>
        </p:spPr>
      </p:sp>
      <p:sp>
        <p:nvSpPr>
          <p:cNvPr id="57347"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原因不难理解，因为擦除的时候不小心把输入噪声给</a:t>
            </a:r>
            <a:r>
              <a:rPr lang="zh-CN" altLang="zh-CN" dirty="0"/>
              <a:t>×</a:t>
            </a:r>
            <a:r>
              <a:rPr lang="zh-CN" altLang="en-US" dirty="0"/>
              <a:t>掉了。降噪因此得名。</a:t>
            </a:r>
            <a:endParaRPr lang="zh-CN" altLang="en-US" dirty="0"/>
          </a:p>
          <a:p>
            <a:pPr lvl="0"/>
            <a:endParaRPr lang="zh-CN" altLang="en-US" dirty="0"/>
          </a:p>
          <a:p>
            <a:pPr lvl="0"/>
            <a:r>
              <a:rPr lang="zh-CN" altLang="en-US" dirty="0"/>
              <a:t>由于数据的部分被</a:t>
            </a:r>
            <a:r>
              <a:rPr lang="zh-CN" altLang="zh-CN" dirty="0"/>
              <a:t>×</a:t>
            </a:r>
            <a:r>
              <a:rPr lang="zh-CN" altLang="en-US" dirty="0"/>
              <a:t>掉了，因而这破损数据一定程度上比较接近测试数据。（训练、测试肯定有同有异，当然我们要求同舍异）。</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3490" name="Rectangle 2"/>
          <p:cNvSpPr>
            <a:spLocks noGrp="1" noRot="1" noChangeAspect="1" noTextEdit="1"/>
          </p:cNvSpPr>
          <p:nvPr>
            <p:ph type="sldImg"/>
          </p:nvPr>
        </p:nvSpPr>
        <p:spPr>
          <a:xfrm>
            <a:off x="2749550" y="531813"/>
            <a:ext cx="4733925" cy="2662237"/>
          </a:xfrm>
          <a:ln w="1"/>
        </p:spPr>
      </p:sp>
      <p:sp>
        <p:nvSpPr>
          <p:cNvPr id="63491"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2、回顾一下，自编码器倾向于学习得到能更好地表示输入数据的特征。因此，栈式自编码神经网络的第一层会学习得到原始输入的一阶特征（比如图片里的边缘），第二层会学习得到二阶特征，该特征对应一阶特征里包含的一些模式（比如在构成轮廓或者角点时，什么样的边缘会共现）。栈式自编码神经网络的更高层还会学到更高阶的特征。</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TextEdit="1"/>
          </p:cNvSpPr>
          <p:nvPr>
            <p:ph type="sldImg"/>
          </p:nvPr>
        </p:nvSpPr>
        <p:spPr/>
      </p:sp>
      <p:sp>
        <p:nvSpPr>
          <p:cNvPr id="68610" name="文本占位符 2"/>
          <p:cNvSpPr>
            <a:spLocks noGrp="1"/>
          </p:cNvSpPr>
          <p:nvPr>
            <p:ph type="body" sz="quarter"/>
          </p:nvPr>
        </p:nvSpPr>
        <p:spPr>
          <a:xfrm>
            <a:off x="987425" y="3052763"/>
            <a:ext cx="7904163" cy="2497137"/>
          </a:xfrm>
          <a:prstGeom prst="rect">
            <a:avLst/>
          </a:prstGeom>
          <a:noFill/>
          <a:ln w="9525">
            <a:noFill/>
          </a:ln>
        </p:spPr>
        <p:txBody>
          <a:bodyPr anchor="t"/>
          <a:p>
            <a:pPr lvl="0"/>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0658" name="Rectangle 2"/>
          <p:cNvSpPr>
            <a:spLocks noGrp="1" noRot="1" noChangeAspect="1" noTextEdit="1"/>
          </p:cNvSpPr>
          <p:nvPr>
            <p:ph type="sldImg"/>
          </p:nvPr>
        </p:nvSpPr>
        <p:spPr>
          <a:xfrm>
            <a:off x="2749550" y="531813"/>
            <a:ext cx="4733925" cy="2662237"/>
          </a:xfrm>
          <a:ln w="1"/>
        </p:spPr>
      </p:sp>
      <p:sp>
        <p:nvSpPr>
          <p:cNvPr id="70659"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解决困难学习问题的最早的人工神经网络之一</a:t>
            </a:r>
            <a:endParaRPr lang="zh-CN" altLang="en-US" dirty="0"/>
          </a:p>
          <a:p>
            <a:pPr lvl="0"/>
            <a:endParaRPr lang="zh-CN" altLang="en-US" dirty="0"/>
          </a:p>
          <a:p>
            <a:pPr lvl="0"/>
            <a:r>
              <a:rPr lang="zh-CN" altLang="zh-CN" dirty="0"/>
              <a:t>BM</a:t>
            </a:r>
            <a:r>
              <a:rPr lang="zh-CN" altLang="en-US" dirty="0"/>
              <a:t>具有强大的无监督学习能力，能够学习数据中复杂的规则。但是拥有这种学习能力的代价是其训练</a:t>
            </a:r>
            <a:r>
              <a:rPr lang="zh-CN" altLang="zh-CN" dirty="0"/>
              <a:t>(</a:t>
            </a:r>
            <a:r>
              <a:rPr lang="zh-CN" altLang="en-US" dirty="0"/>
              <a:t>学习</a:t>
            </a:r>
            <a:r>
              <a:rPr lang="zh-CN" altLang="zh-CN" dirty="0"/>
              <a:t>)</a:t>
            </a:r>
            <a:r>
              <a:rPr lang="zh-CN" altLang="en-US" dirty="0"/>
              <a:t>时间非常长。此外，不仅无法确切地计算</a:t>
            </a:r>
            <a:r>
              <a:rPr lang="zh-CN" altLang="zh-CN" dirty="0"/>
              <a:t>BM</a:t>
            </a:r>
            <a:r>
              <a:rPr lang="zh-CN" altLang="en-US" dirty="0"/>
              <a:t>所表示的分布，甚至得到服从</a:t>
            </a:r>
            <a:r>
              <a:rPr lang="zh-CN" altLang="zh-CN" dirty="0"/>
              <a:t>BM</a:t>
            </a:r>
            <a:r>
              <a:rPr lang="zh-CN" altLang="en-US" dirty="0"/>
              <a:t>所表示分布的随机样本也很困难</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2706" name="Rectangle 2"/>
          <p:cNvSpPr>
            <a:spLocks noGrp="1" noRot="1" noChangeAspect="1" noTextEdit="1"/>
          </p:cNvSpPr>
          <p:nvPr>
            <p:ph type="sldImg"/>
          </p:nvPr>
        </p:nvSpPr>
        <p:spPr>
          <a:xfrm>
            <a:off x="2749550" y="531813"/>
            <a:ext cx="4733925" cy="2662237"/>
          </a:xfrm>
          <a:ln w="1"/>
        </p:spPr>
      </p:sp>
      <p:sp>
        <p:nvSpPr>
          <p:cNvPr id="72707"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受限玻尔兹曼机是一种玻尔兹曼机的变体，但限定模型必须为二分图。</a:t>
            </a:r>
            <a:endParaRPr lang="zh-CN" altLang="en-US" dirty="0"/>
          </a:p>
          <a:p>
            <a:pPr lvl="0"/>
            <a:r>
              <a:rPr lang="zh-CN" altLang="en-US" dirty="0"/>
              <a:t>隐藏层其实也被称为特征提取器，</a:t>
            </a:r>
            <a:r>
              <a:rPr lang="zh-CN" altLang="zh-CN" dirty="0"/>
              <a:t>w</a:t>
            </a:r>
            <a:r>
              <a:rPr lang="zh-CN" altLang="en-US" dirty="0"/>
              <a:t>为两层之间的连接权重</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幻灯片图像占位符 1"/>
          <p:cNvSpPr>
            <a:spLocks noGrp="1" noRot="1" noTextEdit="1"/>
          </p:cNvSpPr>
          <p:nvPr>
            <p:ph type="sldImg"/>
          </p:nvPr>
        </p:nvSpPr>
        <p:spPr>
          <a:xfrm>
            <a:off x="2749550" y="531813"/>
            <a:ext cx="4733925" cy="2662237"/>
          </a:xfrm>
        </p:spPr>
      </p:sp>
      <p:sp>
        <p:nvSpPr>
          <p:cNvPr id="74754" name="文本占位符 2"/>
          <p:cNvSpPr>
            <a:spLocks noGrp="1"/>
          </p:cNvSpPr>
          <p:nvPr>
            <p:ph type="body" sz="quarter"/>
          </p:nvPr>
        </p:nvSpPr>
        <p:spPr>
          <a:xfrm>
            <a:off x="987425" y="3052763"/>
            <a:ext cx="7904163" cy="2497137"/>
          </a:xfrm>
          <a:prstGeom prst="rect">
            <a:avLst/>
          </a:prstGeom>
          <a:noFill/>
          <a:ln w="9525">
            <a:noFill/>
          </a:ln>
        </p:spPr>
        <p:txBody>
          <a:bodyPr anchor="t"/>
          <a:p>
            <a:pPr lvl="0"/>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6802" name="幻灯片图像占位符 1"/>
          <p:cNvSpPr>
            <a:spLocks noGrp="1" noRot="1" noChangeAspect="1" noTextEdit="1"/>
          </p:cNvSpPr>
          <p:nvPr>
            <p:ph type="sldImg"/>
          </p:nvPr>
        </p:nvSpPr>
        <p:spPr>
          <a:xfrm>
            <a:off x="2749550" y="531813"/>
            <a:ext cx="4732338" cy="2662237"/>
          </a:xfrm>
        </p:spPr>
      </p:sp>
      <p:sp>
        <p:nvSpPr>
          <p:cNvPr id="76803" name="备注占位符 2"/>
          <p:cNvSpPr>
            <a:spLocks noGrp="1"/>
          </p:cNvSpPr>
          <p:nvPr>
            <p:ph type="body"/>
          </p:nvPr>
        </p:nvSpPr>
        <p:spPr>
          <a:xfrm>
            <a:off x="1022350" y="3370263"/>
            <a:ext cx="8188325" cy="3195637"/>
          </a:xfrm>
          <a:prstGeom prst="rect">
            <a:avLst/>
          </a:prstGeom>
          <a:noFill/>
          <a:ln w="9525">
            <a:noFill/>
          </a:ln>
        </p:spPr>
        <p:txBody>
          <a:bodyPr anchor="t"/>
          <a:p>
            <a:pPr lvl="0"/>
            <a:r>
              <a:rPr lang="en-US" altLang="zh-CN" dirty="0"/>
              <a:t>Wij</a:t>
            </a:r>
            <a:r>
              <a:rPr lang="zh-CN" altLang="en-US" dirty="0"/>
              <a:t>表示可见单元</a:t>
            </a:r>
            <a:r>
              <a:rPr lang="en-US" altLang="zh-CN" dirty="0"/>
              <a:t>i</a:t>
            </a:r>
            <a:r>
              <a:rPr lang="zh-CN" altLang="en-US" dirty="0"/>
              <a:t>与隐单元</a:t>
            </a:r>
            <a:r>
              <a:rPr lang="en-US" altLang="zh-CN" dirty="0"/>
              <a:t>j</a:t>
            </a:r>
            <a:r>
              <a:rPr lang="zh-CN" altLang="en-US" dirty="0"/>
              <a:t>之间的连接权重，</a:t>
            </a:r>
            <a:r>
              <a:rPr lang="en-US" altLang="zh-CN" dirty="0"/>
              <a:t>ai</a:t>
            </a:r>
            <a:r>
              <a:rPr lang="zh-CN" altLang="en-US" dirty="0"/>
              <a:t>表示可见单元</a:t>
            </a:r>
            <a:r>
              <a:rPr lang="en-US" altLang="zh-CN" dirty="0"/>
              <a:t>i</a:t>
            </a:r>
            <a:r>
              <a:rPr lang="zh-CN" altLang="en-US" dirty="0"/>
              <a:t>的偏置</a:t>
            </a:r>
            <a:r>
              <a:rPr lang="en-US" altLang="zh-CN" dirty="0"/>
              <a:t>(bias),bj</a:t>
            </a:r>
            <a:r>
              <a:rPr lang="zh-CN" altLang="en-US" dirty="0"/>
              <a:t>表示隐单元</a:t>
            </a:r>
            <a:r>
              <a:rPr lang="en-US" altLang="zh-CN" dirty="0"/>
              <a:t>j</a:t>
            </a:r>
            <a:r>
              <a:rPr lang="zh-CN" altLang="en-US" dirty="0"/>
              <a:t>的偏置</a:t>
            </a:r>
            <a:endParaRPr lang="en-US" altLang="x-none" dirty="0"/>
          </a:p>
          <a:p>
            <a:pPr lvl="0"/>
            <a:r>
              <a:rPr lang="zh-CN" altLang="en-US" dirty="0"/>
              <a:t>其中</a:t>
            </a:r>
            <a:r>
              <a:rPr lang="en-US" altLang="zh-CN" dirty="0"/>
              <a:t>Z()</a:t>
            </a:r>
            <a:r>
              <a:rPr lang="zh-CN" altLang="en-US" dirty="0"/>
              <a:t>为归一化因子</a:t>
            </a:r>
            <a:r>
              <a:rPr lang="en-US" altLang="zh-CN" dirty="0"/>
              <a:t>,</a:t>
            </a:r>
            <a:r>
              <a:rPr lang="zh-CN" altLang="en-US" dirty="0"/>
              <a:t>也称为配分函数</a:t>
            </a:r>
            <a:r>
              <a:rPr lang="en-US" altLang="zh-CN" dirty="0"/>
              <a:t>(partition function)</a:t>
            </a:r>
            <a:r>
              <a:rPr lang="zh-CN" altLang="en-US" dirty="0"/>
              <a:t>。</a:t>
            </a:r>
            <a:endParaRPr lang="zh-CN" altLang="en-US" dirty="0"/>
          </a:p>
        </p:txBody>
      </p:sp>
      <p:sp>
        <p:nvSpPr>
          <p:cNvPr id="76804" name="灯片编号占位符 3"/>
          <p:cNvSpPr txBox="1">
            <a:spLocks noGrp="1"/>
          </p:cNvSpPr>
          <p:nvPr/>
        </p:nvSpPr>
        <p:spPr>
          <a:xfrm>
            <a:off x="5795963" y="6742113"/>
            <a:ext cx="4435475" cy="355600"/>
          </a:xfrm>
          <a:prstGeom prst="rect">
            <a:avLst/>
          </a:prstGeom>
          <a:noFill/>
          <a:ln w="9525">
            <a:noFill/>
          </a:ln>
        </p:spPr>
        <p:txBody>
          <a:bodyPr anchor="b"/>
          <a:p>
            <a:pPr lvl="0" indent="0" algn="r"/>
            <a:fld id="{9A0DB2DC-4C9A-4742-B13C-FB6460FD3503}" type="slidenum">
              <a:rPr lang="en-US" altLang="zh-CN" sz="1200" b="1" dirty="0"/>
            </a:fld>
            <a:endParaRPr lang="en-US" altLang="zh-CN" sz="1200" b="1" dirty="0"/>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4994" name="Rectangle 2"/>
          <p:cNvSpPr>
            <a:spLocks noGrp="1" noRot="1" noChangeAspect="1" noTextEdit="1"/>
          </p:cNvSpPr>
          <p:nvPr>
            <p:ph type="sldImg"/>
          </p:nvPr>
        </p:nvSpPr>
        <p:spPr>
          <a:xfrm>
            <a:off x="2749550" y="531813"/>
            <a:ext cx="4733925" cy="2662237"/>
          </a:xfrm>
          <a:ln w="1"/>
        </p:spPr>
      </p:sp>
      <p:sp>
        <p:nvSpPr>
          <p:cNvPr id="84995"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第一项很好计算，关键是第二项的计算</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7042" name="Rectangle 2"/>
          <p:cNvSpPr>
            <a:spLocks noGrp="1" noRot="1" noChangeAspect="1" noTextEdit="1"/>
          </p:cNvSpPr>
          <p:nvPr>
            <p:ph type="sldImg"/>
          </p:nvPr>
        </p:nvSpPr>
        <p:spPr>
          <a:xfrm>
            <a:off x="2749550" y="531813"/>
            <a:ext cx="4733925" cy="2662237"/>
          </a:xfrm>
          <a:ln w="1"/>
        </p:spPr>
      </p:sp>
      <p:sp>
        <p:nvSpPr>
          <p:cNvPr id="87043"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CD-k算法</a:t>
            </a:r>
            <a:endParaRPr lang="zh-CN" altLang="en-US" dirty="0"/>
          </a:p>
          <a:p>
            <a:pPr lvl="0"/>
            <a:r>
              <a:rPr lang="zh-CN" altLang="en-US" dirty="0"/>
              <a:t>与Gibbs采样不同，Hinton指出当使用训练数据初始化v0时，仅需要使用k(通常k =1)步吉布斯采样便可以得到足够好的近似。</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4578" name="Rectangle 2"/>
          <p:cNvSpPr>
            <a:spLocks noGrp="1" noRot="1" noChangeAspect="1" noTextEdit="1"/>
          </p:cNvSpPr>
          <p:nvPr>
            <p:ph type="sldImg"/>
          </p:nvPr>
        </p:nvSpPr>
        <p:spPr>
          <a:xfrm>
            <a:off x="2749550" y="531813"/>
            <a:ext cx="4733925" cy="2662237"/>
          </a:xfrm>
          <a:ln w="1"/>
        </p:spPr>
      </p:sp>
      <p:sp>
        <p:nvSpPr>
          <p:cNvPr id="2457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zh-CN" dirty="0"/>
              <a:t>1981 </a:t>
            </a:r>
            <a:r>
              <a:rPr lang="zh-CN" altLang="en-US" dirty="0"/>
              <a:t>年的诺贝尔医学奖，颁发给了 </a:t>
            </a:r>
            <a:r>
              <a:rPr lang="zh-CN" altLang="zh-CN" dirty="0"/>
              <a:t>David Hubel</a:t>
            </a:r>
            <a:r>
              <a:rPr lang="zh-CN" altLang="en-US" dirty="0"/>
              <a:t>（出生于加拿大的美国神经生物学家） 和</a:t>
            </a:r>
            <a:r>
              <a:rPr lang="zh-CN" altLang="zh-CN" dirty="0"/>
              <a:t>TorstenWiesel</a:t>
            </a:r>
            <a:r>
              <a:rPr lang="zh-CN" altLang="en-US" dirty="0"/>
              <a:t>，以及 </a:t>
            </a:r>
            <a:r>
              <a:rPr lang="zh-CN" altLang="zh-CN" dirty="0"/>
              <a:t>Roger Sperry</a:t>
            </a:r>
            <a:r>
              <a:rPr lang="zh-CN" altLang="en-US" dirty="0"/>
              <a:t>。前两位的主要贡献，是“发现了视觉系统的信息处理”：可视皮层是分级的</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2770" name="Rectangle 2"/>
          <p:cNvSpPr>
            <a:spLocks noGrp="1" noRot="1" noChangeAspect="1" noTextEdit="1"/>
          </p:cNvSpPr>
          <p:nvPr>
            <p:ph type="sldImg"/>
          </p:nvPr>
        </p:nvSpPr>
        <p:spPr>
          <a:xfrm>
            <a:off x="2749550" y="531813"/>
            <a:ext cx="4733925" cy="2662237"/>
          </a:xfrm>
          <a:ln w="1"/>
        </p:spPr>
      </p:sp>
      <p:sp>
        <p:nvSpPr>
          <p:cNvPr id="32771"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深度学习的实质，是通过构建具有很多隐层的机器学习模型和海量的训练数据，来学习更有用的特征，从而最终提升分类或预测的准确性。</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4818" name="Rectangle 2"/>
          <p:cNvSpPr>
            <a:spLocks noGrp="1" noRot="1" noChangeAspect="1" noTextEdit="1"/>
          </p:cNvSpPr>
          <p:nvPr>
            <p:ph type="sldImg"/>
          </p:nvPr>
        </p:nvSpPr>
        <p:spPr>
          <a:xfrm>
            <a:off x="2749550" y="531813"/>
            <a:ext cx="4733925" cy="2662237"/>
          </a:xfrm>
          <a:ln w="1"/>
        </p:spPr>
      </p:sp>
      <p:sp>
        <p:nvSpPr>
          <p:cNvPr id="3481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多隐层训练慢</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7890" name="Rectangle 2"/>
          <p:cNvSpPr>
            <a:spLocks noGrp="1" noRot="1" noChangeAspect="1" noTextEdit="1"/>
          </p:cNvSpPr>
          <p:nvPr>
            <p:ph type="sldImg"/>
          </p:nvPr>
        </p:nvSpPr>
        <p:spPr>
          <a:xfrm>
            <a:off x="2749550" y="531813"/>
            <a:ext cx="4733925" cy="2662237"/>
          </a:xfrm>
          <a:ln w="1"/>
        </p:spPr>
      </p:sp>
      <p:sp>
        <p:nvSpPr>
          <p:cNvPr id="37891"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简单的说，分为两步，一是每次训练一层网络，二是调优</a:t>
            </a:r>
            <a:endParaRPr lang="zh-CN" altLang="en-US" dirty="0"/>
          </a:p>
          <a:p>
            <a:pPr lvl="0"/>
            <a:endParaRPr lang="zh-CN" altLang="en-US" dirty="0"/>
          </a:p>
          <a:p>
            <a:pPr lvl="0"/>
            <a:r>
              <a:rPr lang="zh-CN" altLang="en-US" dirty="0"/>
              <a:t>采用无标定数据（有标定数据也可）分层训练各层参数，这一步可以看作是一个无监督训练过程，是和传统神经网络区别最大的部分（这个过程可以看作是</a:t>
            </a:r>
            <a:r>
              <a:rPr lang="zh-CN" altLang="zh-CN" dirty="0"/>
              <a:t>feature learning</a:t>
            </a:r>
            <a:r>
              <a:rPr lang="zh-CN" altLang="en-US" dirty="0"/>
              <a:t>过程）：</a:t>
            </a:r>
            <a:endParaRPr lang="zh-CN" altLang="en-US" dirty="0"/>
          </a:p>
          <a:p>
            <a:pPr lvl="0"/>
            <a:r>
              <a:rPr lang="zh-CN" altLang="en-US" dirty="0"/>
              <a:t>具体的，先用无标定数据训练第一层，训练时先学习第一层的参数（这一层可以看作是得到一个使得输出和输入差别最小的三层神经网络的隐层），由于模型</a:t>
            </a:r>
            <a:r>
              <a:rPr lang="zh-CN" altLang="zh-CN" dirty="0"/>
              <a:t>capacity</a:t>
            </a:r>
            <a:r>
              <a:rPr lang="zh-CN" altLang="en-US" dirty="0"/>
              <a:t>的限制以及稀疏性约束，使得得到的模型能够学习到数据本身的结构，从而得到比输入更具有表示能力的特征；在学习得到第</a:t>
            </a:r>
            <a:r>
              <a:rPr lang="zh-CN" altLang="zh-CN" dirty="0"/>
              <a:t>n-1</a:t>
            </a:r>
            <a:r>
              <a:rPr lang="zh-CN" altLang="en-US" dirty="0"/>
              <a:t>层后，将</a:t>
            </a:r>
            <a:r>
              <a:rPr lang="zh-CN" altLang="zh-CN" dirty="0"/>
              <a:t>n-1</a:t>
            </a:r>
            <a:r>
              <a:rPr lang="zh-CN" altLang="en-US" dirty="0"/>
              <a:t>层的输出作为第</a:t>
            </a:r>
            <a:r>
              <a:rPr lang="zh-CN" altLang="zh-CN" dirty="0"/>
              <a:t>n</a:t>
            </a:r>
            <a:r>
              <a:rPr lang="zh-CN" altLang="en-US" dirty="0"/>
              <a:t>层的输入，训练第</a:t>
            </a:r>
            <a:r>
              <a:rPr lang="zh-CN" altLang="zh-CN" dirty="0"/>
              <a:t>n</a:t>
            </a:r>
            <a:r>
              <a:rPr lang="zh-CN" altLang="en-US" dirty="0"/>
              <a:t>层，由此分别得到各层的参数</a:t>
            </a:r>
            <a:endParaRPr lang="zh-CN" altLang="en-US" dirty="0"/>
          </a:p>
          <a:p>
            <a:pPr lvl="0"/>
            <a:endParaRPr lang="zh-CN" altLang="en-US" dirty="0"/>
          </a:p>
          <a:p>
            <a:pPr lvl="0"/>
            <a:r>
              <a:rPr lang="zh-CN" altLang="en-US" dirty="0"/>
              <a:t>基于第一步得到的各层参数进一步</a:t>
            </a:r>
            <a:r>
              <a:rPr lang="zh-CN" altLang="zh-CN" dirty="0"/>
              <a:t>fine-tune</a:t>
            </a:r>
            <a:r>
              <a:rPr lang="zh-CN" altLang="en-US" dirty="0"/>
              <a:t>整个多层模型的参数，这一步是一个有监督训练过程；第一步类似神经网络的随机初始化初值过程，由于</a:t>
            </a:r>
            <a:r>
              <a:rPr lang="zh-CN" altLang="zh-CN" dirty="0"/>
              <a:t>DL</a:t>
            </a:r>
            <a:r>
              <a:rPr lang="zh-CN" altLang="en-US" dirty="0"/>
              <a:t>的第一步不是随机初始化，而是通过学习输入数据的结构得到的，因而这个初值更接近全局最优，从而能够取得更好的效果；所以</a:t>
            </a:r>
            <a:r>
              <a:rPr lang="zh-CN" altLang="zh-CN" dirty="0"/>
              <a:t>deep learning</a:t>
            </a:r>
            <a:r>
              <a:rPr lang="zh-CN" altLang="en-US" dirty="0"/>
              <a:t>效果好很大程度上归功于第一步的</a:t>
            </a:r>
            <a:r>
              <a:rPr lang="zh-CN" altLang="zh-CN" dirty="0"/>
              <a:t>feature learning</a:t>
            </a:r>
            <a:r>
              <a:rPr lang="zh-CN" altLang="en-US" dirty="0"/>
              <a:t>过程。</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3010" name="Rectangle 2"/>
          <p:cNvSpPr>
            <a:spLocks noGrp="1" noRot="1" noChangeAspect="1" noTextEdit="1"/>
          </p:cNvSpPr>
          <p:nvPr>
            <p:ph type="sldImg"/>
          </p:nvPr>
        </p:nvSpPr>
        <p:spPr>
          <a:xfrm>
            <a:off x="2749550" y="531813"/>
            <a:ext cx="4733925" cy="2662237"/>
          </a:xfrm>
          <a:ln w="1"/>
        </p:spPr>
      </p:sp>
      <p:sp>
        <p:nvSpPr>
          <p:cNvPr id="43011"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增加一个</a:t>
            </a:r>
            <a:r>
              <a:rPr lang="zh-CN" altLang="zh-CN" dirty="0"/>
              <a:t>decoder</a:t>
            </a:r>
            <a:r>
              <a:rPr lang="zh-CN" altLang="en-US" dirty="0"/>
              <a:t>解码器，这时候</a:t>
            </a:r>
            <a:r>
              <a:rPr lang="zh-CN" altLang="zh-CN" dirty="0"/>
              <a:t>decoder</a:t>
            </a:r>
            <a:r>
              <a:rPr lang="zh-CN" altLang="en-US" dirty="0"/>
              <a:t>就会输出一个信息，那么如果输出的这个信息和一开始的输入信号</a:t>
            </a:r>
            <a:r>
              <a:rPr lang="zh-CN" altLang="zh-CN" dirty="0"/>
              <a:t>input</a:t>
            </a:r>
            <a:r>
              <a:rPr lang="zh-CN" altLang="en-US" dirty="0"/>
              <a:t>是很像的（理想情况下就是一样的），那很明显，我们就有理由相信这个</a:t>
            </a:r>
            <a:r>
              <a:rPr lang="zh-CN" altLang="zh-CN" dirty="0"/>
              <a:t>code</a:t>
            </a:r>
            <a:r>
              <a:rPr lang="zh-CN" altLang="en-US" dirty="0"/>
              <a:t>是靠谱的。所以，我们就通过调整</a:t>
            </a:r>
            <a:r>
              <a:rPr lang="zh-CN" altLang="zh-CN" dirty="0"/>
              <a:t>encoder</a:t>
            </a:r>
            <a:r>
              <a:rPr lang="zh-CN" altLang="en-US" dirty="0"/>
              <a:t>和</a:t>
            </a:r>
            <a:r>
              <a:rPr lang="zh-CN" altLang="zh-CN" dirty="0"/>
              <a:t>decoder</a:t>
            </a:r>
            <a:r>
              <a:rPr lang="zh-CN" altLang="en-US" dirty="0"/>
              <a:t>的参数，使得重构误差最小，这时候我们就得到了输入</a:t>
            </a:r>
            <a:r>
              <a:rPr lang="zh-CN" altLang="zh-CN" dirty="0"/>
              <a:t>input</a:t>
            </a:r>
            <a:r>
              <a:rPr lang="zh-CN" altLang="en-US" dirty="0"/>
              <a:t>信号的第一个表示了，也就是编码</a:t>
            </a:r>
            <a:r>
              <a:rPr lang="zh-CN" altLang="zh-CN" dirty="0"/>
              <a:t>code</a:t>
            </a:r>
            <a:r>
              <a:rPr lang="zh-CN" altLang="en-US" dirty="0"/>
              <a:t>了。因为是无标签数据，所以误差的来源就是直接重构后与原输入相比得到。</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5058" name="Rectangle 2"/>
          <p:cNvSpPr>
            <a:spLocks noGrp="1" noRot="1" noChangeAspect="1" noTextEdit="1"/>
          </p:cNvSpPr>
          <p:nvPr>
            <p:ph type="sldImg"/>
          </p:nvPr>
        </p:nvSpPr>
        <p:spPr>
          <a:xfrm>
            <a:off x="2749550" y="531813"/>
            <a:ext cx="4733925" cy="2662237"/>
          </a:xfrm>
          <a:ln w="1"/>
        </p:spPr>
      </p:sp>
      <p:sp>
        <p:nvSpPr>
          <p:cNvPr id="4505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假设某个自编码神经网络的输入</a:t>
            </a:r>
            <a:r>
              <a:rPr lang="zh-CN" altLang="zh-CN" dirty="0"/>
              <a:t>x</a:t>
            </a:r>
            <a:r>
              <a:rPr lang="zh-CN" altLang="en-US" dirty="0"/>
              <a:t>是一张</a:t>
            </a:r>
            <a:r>
              <a:rPr lang="zh-CN" altLang="zh-CN" dirty="0"/>
              <a:t>10x10</a:t>
            </a:r>
            <a:r>
              <a:rPr lang="zh-CN" altLang="en-US" dirty="0"/>
              <a:t>图像（</a:t>
            </a:r>
            <a:r>
              <a:rPr lang="zh-CN" altLang="zh-CN" dirty="0"/>
              <a:t>100</a:t>
            </a:r>
            <a:r>
              <a:rPr lang="zh-CN" altLang="en-US" dirty="0"/>
              <a:t>个像素）的像素灰度值，于是，</a:t>
            </a:r>
            <a:r>
              <a:rPr lang="zh-CN" altLang="zh-CN" dirty="0"/>
              <a:t>n=100</a:t>
            </a:r>
            <a:r>
              <a:rPr lang="zh-CN" altLang="en-US" dirty="0"/>
              <a:t>，其隐藏层</a:t>
            </a:r>
            <a:r>
              <a:rPr lang="zh-CN" altLang="zh-CN" dirty="0"/>
              <a:t>L2</a:t>
            </a:r>
            <a:r>
              <a:rPr lang="zh-CN" altLang="en-US" dirty="0"/>
              <a:t>中有</a:t>
            </a:r>
            <a:r>
              <a:rPr lang="zh-CN" altLang="zh-CN" dirty="0"/>
              <a:t>50</a:t>
            </a:r>
            <a:r>
              <a:rPr lang="zh-CN" altLang="en-US" dirty="0"/>
              <a:t>个隐藏神经元。由于输出也是</a:t>
            </a:r>
            <a:r>
              <a:rPr lang="zh-CN" altLang="zh-CN" dirty="0"/>
              <a:t>100</a:t>
            </a:r>
            <a:r>
              <a:rPr lang="zh-CN" altLang="en-US" dirty="0"/>
              <a:t>维的</a:t>
            </a:r>
            <a:r>
              <a:rPr lang="zh-CN" altLang="zh-CN" dirty="0"/>
              <a:t>y</a:t>
            </a:r>
            <a:r>
              <a:rPr lang="zh-CN" altLang="en-US" dirty="0"/>
              <a:t>属于</a:t>
            </a:r>
            <a:r>
              <a:rPr lang="zh-CN" altLang="zh-CN" dirty="0"/>
              <a:t>R100</a:t>
            </a:r>
            <a:r>
              <a:rPr lang="zh-CN" altLang="en-US" dirty="0"/>
              <a:t>。由于只有</a:t>
            </a:r>
            <a:r>
              <a:rPr lang="zh-CN" altLang="zh-CN" dirty="0"/>
              <a:t>50</a:t>
            </a:r>
            <a:r>
              <a:rPr lang="zh-CN" altLang="en-US" dirty="0"/>
              <a:t>个隐藏神经元，我们迫使自编码器去学习输入数据的压缩表示，从</a:t>
            </a:r>
            <a:r>
              <a:rPr lang="zh-CN" altLang="zh-CN" dirty="0"/>
              <a:t>50</a:t>
            </a:r>
            <a:r>
              <a:rPr lang="zh-CN" altLang="en-US" dirty="0"/>
              <a:t>维的隐藏神经元重构出</a:t>
            </a:r>
            <a:r>
              <a:rPr lang="zh-CN" altLang="zh-CN" dirty="0"/>
              <a:t>100</a:t>
            </a:r>
            <a:r>
              <a:rPr lang="zh-CN" altLang="en-US" dirty="0"/>
              <a:t>维的像素灰度值输入</a:t>
            </a:r>
            <a:r>
              <a:rPr lang="zh-CN" altLang="zh-CN" dirty="0"/>
              <a:t>x</a:t>
            </a:r>
            <a:r>
              <a:rPr lang="zh-CN" altLang="en-US" dirty="0"/>
              <a:t>，</a:t>
            </a:r>
            <a:endParaRPr lang="zh-CN" altLang="en-US" dirty="0"/>
          </a:p>
          <a:p>
            <a:pPr lvl="0"/>
            <a:r>
              <a:rPr lang="zh-CN" altLang="en-US" dirty="0"/>
              <a:t>为了实现这种复现，自动编码器就必须捕捉可以代表输入数据的最重要的因素。</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7106" name="Rectangle 2"/>
          <p:cNvSpPr>
            <a:spLocks noGrp="1" noRot="1" noChangeAspect="1" noTextEdit="1"/>
          </p:cNvSpPr>
          <p:nvPr>
            <p:ph type="sldImg"/>
          </p:nvPr>
        </p:nvSpPr>
        <p:spPr>
          <a:xfrm>
            <a:off x="2749550" y="531813"/>
            <a:ext cx="4733925" cy="2662237"/>
          </a:xfrm>
          <a:ln w="1"/>
        </p:spPr>
      </p:sp>
      <p:sp>
        <p:nvSpPr>
          <p:cNvPr id="47107"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自动编码器基于这样一个事实：原始</a:t>
            </a:r>
            <a:r>
              <a:rPr lang="zh-CN" altLang="zh-CN" dirty="0"/>
              <a:t>input</a:t>
            </a:r>
            <a:r>
              <a:rPr lang="zh-CN" altLang="en-US" dirty="0"/>
              <a:t>（设为</a:t>
            </a:r>
            <a:r>
              <a:rPr lang="zh-CN" altLang="zh-CN" dirty="0"/>
              <a:t>x</a:t>
            </a:r>
            <a:r>
              <a:rPr lang="zh-CN" altLang="en-US" dirty="0"/>
              <a:t>）经过加权（</a:t>
            </a:r>
            <a:r>
              <a:rPr lang="zh-CN" altLang="zh-CN" dirty="0"/>
              <a:t>W</a:t>
            </a:r>
            <a:r>
              <a:rPr lang="zh-CN" altLang="en-US" dirty="0"/>
              <a:t>、</a:t>
            </a:r>
            <a:r>
              <a:rPr lang="zh-CN" altLang="zh-CN" dirty="0"/>
              <a:t>b)</a:t>
            </a:r>
            <a:r>
              <a:rPr lang="zh-CN" altLang="en-US" dirty="0"/>
              <a:t>、映射（</a:t>
            </a:r>
            <a:r>
              <a:rPr lang="zh-CN" altLang="zh-CN" dirty="0"/>
              <a:t>Sigmoid</a:t>
            </a:r>
            <a:r>
              <a:rPr lang="zh-CN" altLang="en-US" dirty="0"/>
              <a:t>）之后得到</a:t>
            </a:r>
            <a:r>
              <a:rPr lang="zh-CN" altLang="zh-CN" dirty="0"/>
              <a:t>y</a:t>
            </a:r>
            <a:r>
              <a:rPr lang="zh-CN" altLang="en-US" dirty="0"/>
              <a:t>，再对</a:t>
            </a:r>
            <a:r>
              <a:rPr lang="zh-CN" altLang="zh-CN" dirty="0"/>
              <a:t>y</a:t>
            </a:r>
            <a:r>
              <a:rPr lang="zh-CN" altLang="en-US" dirty="0"/>
              <a:t>反向加权映射回来成为</a:t>
            </a:r>
            <a:r>
              <a:rPr lang="zh-CN" altLang="zh-CN" dirty="0"/>
              <a:t>z</a:t>
            </a:r>
            <a:r>
              <a:rPr lang="zh-CN" altLang="en-US" dirty="0"/>
              <a:t>。</a:t>
            </a:r>
            <a:endParaRPr lang="zh-CN" altLang="en-US" dirty="0"/>
          </a:p>
          <a:p>
            <a:pPr lvl="0"/>
            <a:r>
              <a:rPr lang="zh-CN" altLang="en-US" dirty="0"/>
              <a:t>通过反复迭代训练两组（</a:t>
            </a:r>
            <a:r>
              <a:rPr lang="zh-CN" altLang="zh-CN" dirty="0"/>
              <a:t>W</a:t>
            </a:r>
            <a:r>
              <a:rPr lang="zh-CN" altLang="en-US" dirty="0"/>
              <a:t>、</a:t>
            </a:r>
            <a:r>
              <a:rPr lang="zh-CN" altLang="zh-CN" dirty="0"/>
              <a:t>b</a:t>
            </a:r>
            <a:r>
              <a:rPr lang="zh-CN" altLang="en-US" dirty="0"/>
              <a:t>），使得误差函数最小，即尽可能保证</a:t>
            </a:r>
            <a:r>
              <a:rPr lang="zh-CN" altLang="zh-CN" dirty="0"/>
              <a:t>z</a:t>
            </a:r>
            <a:r>
              <a:rPr lang="zh-CN" altLang="en-US" dirty="0"/>
              <a:t>近似于</a:t>
            </a:r>
            <a:r>
              <a:rPr lang="zh-CN" altLang="zh-CN" dirty="0"/>
              <a:t>x</a:t>
            </a:r>
            <a:r>
              <a:rPr lang="zh-CN" altLang="en-US" dirty="0"/>
              <a:t>，即完美重构了</a:t>
            </a:r>
            <a:r>
              <a:rPr lang="zh-CN" altLang="zh-CN" dirty="0"/>
              <a:t>x</a:t>
            </a:r>
            <a:r>
              <a:rPr lang="zh-CN" altLang="en-US" dirty="0"/>
              <a:t>。</a:t>
            </a:r>
            <a:endParaRPr lang="zh-CN" altLang="en-US" dirty="0"/>
          </a:p>
          <a:p>
            <a:pPr lvl="0"/>
            <a:r>
              <a:rPr lang="zh-CN" altLang="en-US" dirty="0"/>
              <a:t>那么可以说正向第一组权（</a:t>
            </a:r>
            <a:r>
              <a:rPr lang="zh-CN" altLang="zh-CN" dirty="0"/>
              <a:t>W</a:t>
            </a:r>
            <a:r>
              <a:rPr lang="zh-CN" altLang="en-US" dirty="0"/>
              <a:t>、</a:t>
            </a:r>
            <a:r>
              <a:rPr lang="zh-CN" altLang="zh-CN" dirty="0"/>
              <a:t>b</a:t>
            </a:r>
            <a:r>
              <a:rPr lang="zh-CN" altLang="en-US" dirty="0"/>
              <a:t>）是成功的，很好的学习了</a:t>
            </a:r>
            <a:r>
              <a:rPr lang="zh-CN" altLang="zh-CN" dirty="0"/>
              <a:t>input</a:t>
            </a:r>
            <a:r>
              <a:rPr lang="zh-CN" altLang="en-US" dirty="0"/>
              <a:t>中的关键特征，不然也不会重构得如此完美。</a:t>
            </a:r>
            <a:endParaRPr lang="zh-CN" altLang="en-US" dirty="0"/>
          </a:p>
          <a:p>
            <a:pPr lvl="0"/>
            <a:r>
              <a:rPr lang="zh-CN" altLang="en-US" dirty="0"/>
              <a:t>从生物的大脑角度考虑，可以这么理解，学习和重构就好像编码和解码一样。</a:t>
            </a:r>
            <a:endParaRPr lang="zh-CN" altLang="en-US" dirty="0"/>
          </a:p>
          <a:p>
            <a:pPr lvl="0"/>
            <a:endParaRPr lang="zh-CN" altLang="en-US" dirty="0"/>
          </a:p>
          <a:p>
            <a:pPr lvl="0"/>
            <a:r>
              <a:rPr lang="zh-CN" altLang="en-US" dirty="0"/>
              <a:t>逆向重构矩阵让人想起了逆矩阵，</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0178" name="Rectangle 2"/>
          <p:cNvSpPr>
            <a:spLocks noGrp="1" noRot="1" noChangeAspect="1" noTextEdit="1"/>
          </p:cNvSpPr>
          <p:nvPr>
            <p:ph type="sldImg"/>
          </p:nvPr>
        </p:nvSpPr>
        <p:spPr>
          <a:xfrm>
            <a:off x="2749550" y="531813"/>
            <a:ext cx="4733925" cy="2662237"/>
          </a:xfrm>
          <a:ln w="1"/>
        </p:spPr>
      </p:sp>
      <p:sp>
        <p:nvSpPr>
          <p:cNvPr id="5017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经过上面的方法，我们就可以得到很多层了。至于需要多少层需要自己试验调了。每一层都会得到原始输入的不同的表达。当然了，我们觉得它是越抽象越好了，就像人的视觉系统一样。</a:t>
            </a:r>
            <a:endParaRPr lang="zh-CN" altLang="en-US" dirty="0"/>
          </a:p>
          <a:p>
            <a:pPr lvl="0"/>
            <a:r>
              <a:rPr lang="zh-CN" altLang="en-US" dirty="0"/>
              <a:t>到这里，这个</a:t>
            </a:r>
            <a:r>
              <a:rPr lang="zh-CN" altLang="zh-CN" dirty="0"/>
              <a:t>AutoEncoder</a:t>
            </a:r>
            <a:r>
              <a:rPr lang="zh-CN" altLang="en-US" dirty="0"/>
              <a:t>还不能用来分类数据，因为它还没有学习如何去连结一个输入和一个类。它只是学会了如何去重构或者复现它的输入而已。或者说，它只是学习获得了一个可以良好代表输入的特征，这个特征可以最大程度上代表原输入信号。那么，为了实现分类，我们就可以在</a:t>
            </a:r>
            <a:r>
              <a:rPr lang="zh-CN" altLang="zh-CN" dirty="0"/>
              <a:t>AutoEncoder</a:t>
            </a:r>
            <a:r>
              <a:rPr lang="zh-CN" altLang="en-US" dirty="0"/>
              <a:t>的最顶的编码层添加一个分类器（例如</a:t>
            </a:r>
            <a:r>
              <a:rPr lang="zh-CN" altLang="zh-CN" dirty="0"/>
              <a:t>Logistic</a:t>
            </a:r>
            <a:r>
              <a:rPr lang="zh-CN" altLang="en-US" dirty="0"/>
              <a:t>回归、</a:t>
            </a:r>
            <a:r>
              <a:rPr lang="zh-CN" altLang="zh-CN" dirty="0"/>
              <a:t>SVM</a:t>
            </a:r>
            <a:r>
              <a:rPr lang="zh-CN" altLang="en-US" dirty="0"/>
              <a:t>等），然后通过标准的多层神经网络的监督训练方法（梯度下降法）去训练。 </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0"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9792"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p>
        </p:txBody>
      </p:sp>
      <p:sp>
        <p:nvSpPr>
          <p:cNvPr id="8" name="页脚占位符 7"/>
          <p:cNvSpPr>
            <a:spLocks noGrp="1"/>
          </p:cNvSpPr>
          <p:nvPr>
            <p:ph type="ftr" sz="quarter" idx="11"/>
          </p:nvPr>
        </p:nvSpPr>
        <p:spPr/>
        <p:txBody>
          <a:bodyPr/>
          <a:lstStyle/>
          <a:p>
            <a:pPr lvl="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p>
        </p:txBody>
      </p:sp>
      <p:sp>
        <p:nvSpPr>
          <p:cNvPr id="4" name="页脚占位符 3"/>
          <p:cNvSpPr>
            <a:spLocks noGrp="1"/>
          </p:cNvSpPr>
          <p:nvPr>
            <p:ph type="ftr" sz="quarter" idx="11"/>
          </p:nvPr>
        </p:nvSpPr>
        <p:spPr/>
        <p:txBody>
          <a:bodyPr/>
          <a:lstStyle/>
          <a:p>
            <a:pPr lvl="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p>
        </p:txBody>
      </p:sp>
      <p:sp>
        <p:nvSpPr>
          <p:cNvPr id="3" name="页脚占位符 2"/>
          <p:cNvSpPr>
            <a:spLocks noGrp="1"/>
          </p:cNvSpPr>
          <p:nvPr>
            <p:ph type="ftr" sz="quarter" idx="11"/>
          </p:nvPr>
        </p:nvSpPr>
        <p:spPr/>
        <p:txBody>
          <a:bodyPr/>
          <a:lstStyle/>
          <a:p>
            <a:pPr lvl="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0"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9792"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p>
        </p:txBody>
      </p:sp>
      <p:sp>
        <p:nvSpPr>
          <p:cNvPr id="8" name="页脚占位符 7"/>
          <p:cNvSpPr>
            <a:spLocks noGrp="1"/>
          </p:cNvSpPr>
          <p:nvPr>
            <p:ph type="ftr" sz="quarter" idx="11"/>
          </p:nvPr>
        </p:nvSpPr>
        <p:spPr/>
        <p:txBody>
          <a:bodyPr/>
          <a:lstStyle/>
          <a:p>
            <a:pPr lvl="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p>
        </p:txBody>
      </p:sp>
      <p:sp>
        <p:nvSpPr>
          <p:cNvPr id="4" name="页脚占位符 3"/>
          <p:cNvSpPr>
            <a:spLocks noGrp="1"/>
          </p:cNvSpPr>
          <p:nvPr>
            <p:ph type="ftr" sz="quarter" idx="11"/>
          </p:nvPr>
        </p:nvSpPr>
        <p:spPr/>
        <p:txBody>
          <a:bodyPr/>
          <a:lstStyle/>
          <a:p>
            <a:pPr lvl="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p>
        </p:txBody>
      </p:sp>
      <p:sp>
        <p:nvSpPr>
          <p:cNvPr id="3" name="页脚占位符 2"/>
          <p:cNvSpPr>
            <a:spLocks noGrp="1"/>
          </p:cNvSpPr>
          <p:nvPr>
            <p:ph type="ftr" sz="quarter" idx="11"/>
          </p:nvPr>
        </p:nvSpPr>
        <p:spPr/>
        <p:txBody>
          <a:bodyPr/>
          <a:lstStyle/>
          <a:p>
            <a:pPr lvl="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p>
            <a:pPr lvl="0"/>
            <a:r>
              <a:rPr lang="en-US" altLang="zh-CN"/>
              <a:t>Click to edit Master title style</a:t>
            </a:r>
            <a:endParaRPr lang="en-US" altLang="zh-CN"/>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fld>
            <a:endParaRPr lang="zh-CN" altLang="en-US" dirty="0">
              <a:ea typeface="宋体" panose="02010600030101010101" pitchFamily="2" charset="-122"/>
            </a:endParaRPr>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eaLnBrk="1" latinLnBrk="0" hangingPunct="1">
        <a:lnSpc>
          <a:spcPct val="100000"/>
        </a:lnSpc>
        <a:spcBef>
          <a:spcPct val="0"/>
        </a:spcBef>
        <a:spcAft>
          <a:spcPct val="0"/>
        </a:spcAft>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p>
            <a:pPr lvl="0"/>
            <a:r>
              <a:rPr lang="en-US" altLang="zh-CN"/>
              <a:t>Click to edit Master title style</a:t>
            </a:r>
            <a:endParaRPr lang="en-US" altLang="zh-CN"/>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fld>
            <a:endParaRPr lang="zh-CN" altLang="en-US" dirty="0">
              <a:ea typeface="宋体" panose="02010600030101010101" pitchFamily="2" charset="-122"/>
            </a:endParaRPr>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eaLnBrk="1" latinLnBrk="0" hangingPunct="1">
        <a:lnSpc>
          <a:spcPct val="100000"/>
        </a:lnSpc>
        <a:spcBef>
          <a:spcPct val="0"/>
        </a:spcBef>
        <a:spcAft>
          <a:spcPct val="0"/>
        </a:spcAft>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hyperlink" Target="http://www.wired.com/wiredenterprise/2013/06/baidu-virtual-search/?utm_source=feedburner&amp;utm_medium=feed&amp;utm_campaign=Feed:+wired/index+(Wired:+Top+Stories)" TargetMode="External"/><Relationship Id="rId5" Type="http://schemas.openxmlformats.org/officeDocument/2006/relationships/hyperlink" Target="http://googleresearch.blogspot.ca/2013/06/improving-photo-search-step-across.html" TargetMode="External"/><Relationship Id="rId4" Type="http://schemas.openxmlformats.org/officeDocument/2006/relationships/image" Target="../media/image13.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3.jpe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image" Target="../media/image19.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emf"/></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emf"/><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emf"/><Relationship Id="rId1"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emf"/><Relationship Id="rId1" Type="http://schemas.openxmlformats.org/officeDocument/2006/relationships/image" Target="../media/image3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5.wmf"/><Relationship Id="rId2" Type="http://schemas.openxmlformats.org/officeDocument/2006/relationships/oleObject" Target="../embeddings/oleObject1.bin"/><Relationship Id="rId1" Type="http://schemas.openxmlformats.org/officeDocument/2006/relationships/image" Target="../media/image34.e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41.wmf"/><Relationship Id="rId2" Type="http://schemas.openxmlformats.org/officeDocument/2006/relationships/oleObject" Target="../embeddings/oleObject2.bin"/><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emf"/></Relationships>
</file>

<file path=ppt/slides/_rels/slide52.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1.xml"/><Relationship Id="rId7" Type="http://schemas.openxmlformats.org/officeDocument/2006/relationships/image" Target="../media/image58.wmf"/><Relationship Id="rId6" Type="http://schemas.openxmlformats.org/officeDocument/2006/relationships/oleObject" Target="../embeddings/oleObject6.bin"/><Relationship Id="rId5" Type="http://schemas.openxmlformats.org/officeDocument/2006/relationships/image" Target="../media/image57.wmf"/><Relationship Id="rId4" Type="http://schemas.openxmlformats.org/officeDocument/2006/relationships/oleObject" Target="../embeddings/oleObject5.bin"/><Relationship Id="rId3" Type="http://schemas.openxmlformats.org/officeDocument/2006/relationships/image" Target="../media/image56.wmf"/><Relationship Id="rId2" Type="http://schemas.openxmlformats.org/officeDocument/2006/relationships/oleObject" Target="../embeddings/oleObject4.bin"/><Relationship Id="rId10" Type="http://schemas.openxmlformats.org/officeDocument/2006/relationships/notesSlide" Target="../notesSlides/notesSlide13.xml"/><Relationship Id="rId1" Type="http://schemas.openxmlformats.org/officeDocument/2006/relationships/oleObject" Target="../embeddings/oleObject3.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66.emf"/><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png"/></Relationships>
</file>

<file path=ppt/slides/_rels/slide5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69.emf"/><Relationship Id="rId3" Type="http://schemas.openxmlformats.org/officeDocument/2006/relationships/image" Target="../media/image68.emf"/><Relationship Id="rId2" Type="http://schemas.openxmlformats.org/officeDocument/2006/relationships/image" Target="../media/image67.wmf"/><Relationship Id="rId1" Type="http://schemas.openxmlformats.org/officeDocument/2006/relationships/oleObject" Target="../embeddings/oleObject7.bin"/></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em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emf"/><Relationship Id="rId1" Type="http://schemas.openxmlformats.org/officeDocument/2006/relationships/image" Target="../media/image71.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emf"/><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em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emf"/><Relationship Id="rId1" Type="http://schemas.openxmlformats.org/officeDocument/2006/relationships/image" Target="../media/image74.emf"/></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emf"/><Relationship Id="rId1" Type="http://schemas.openxmlformats.org/officeDocument/2006/relationships/image" Target="../media/image76.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78.emf"/></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image" Target="../media/image67.wmf"/><Relationship Id="rId4" Type="http://schemas.openxmlformats.org/officeDocument/2006/relationships/oleObject" Target="../embeddings/oleObject9.bin"/><Relationship Id="rId3" Type="http://schemas.openxmlformats.org/officeDocument/2006/relationships/image" Target="../media/image80.emf"/><Relationship Id="rId2" Type="http://schemas.openxmlformats.org/officeDocument/2006/relationships/image" Target="../media/image79.wmf"/><Relationship Id="rId1" Type="http://schemas.openxmlformats.org/officeDocument/2006/relationships/oleObject" Target="../embeddings/oleObject8.bin"/></Relationships>
</file>

<file path=ppt/slides/_rels/slide65.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oleObject" Target="../embeddings/oleObject12.bin"/><Relationship Id="rId4" Type="http://schemas.openxmlformats.org/officeDocument/2006/relationships/image" Target="../media/image82.wmf"/><Relationship Id="rId3" Type="http://schemas.openxmlformats.org/officeDocument/2006/relationships/oleObject" Target="../embeddings/oleObject11.bin"/><Relationship Id="rId2" Type="http://schemas.openxmlformats.org/officeDocument/2006/relationships/image" Target="../media/image81.wmf"/><Relationship Id="rId1" Type="http://schemas.openxmlformats.org/officeDocument/2006/relationships/oleObject" Target="../embeddings/oleObject10.bin"/></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emf"/></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e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emf"/></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oleObject" Target="../embeddings/oleObject13.bin"/></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emf"/></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oleObject" Target="../embeddings/oleObject14.bin"/></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oleObject" Target="../embeddings/oleObject15.bin"/></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emf"/><Relationship Id="rId1" Type="http://schemas.openxmlformats.org/officeDocument/2006/relationships/image" Target="../media/image93.emf"/></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emf"/></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emf"/><Relationship Id="rId1" Type="http://schemas.openxmlformats.org/officeDocument/2006/relationships/image" Target="../media/image96.em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p:nvPr>
        </p:nvSpPr>
        <p:spPr>
          <a:xfrm>
            <a:off x="838200" y="1600200"/>
            <a:ext cx="10363200" cy="1470025"/>
          </a:xfrm>
        </p:spPr>
        <p:txBody>
          <a:bodyPr vert="horz" wrap="square" lIns="91436" tIns="45718" rIns="91436" bIns="45718" anchor="ctr"/>
          <a:p>
            <a:pPr algn="l">
              <a:buSzPct val="1000"/>
            </a:pPr>
            <a:r>
              <a:rPr lang="zh-CN" altLang="en-US" sz="7200" kern="1200" dirty="0">
                <a:latin typeface="Calibri" panose="020F0502020204030204" pitchFamily="2" charset="0"/>
                <a:ea typeface="宋体" panose="02010600030101010101" pitchFamily="2" charset="-122"/>
                <a:sym typeface="Arial" panose="020B0604020202020204" pitchFamily="34" charset="0"/>
              </a:rPr>
              <a:t>深度神经网络 </a:t>
            </a:r>
            <a:r>
              <a:rPr lang="zh-CN" altLang="en-US" sz="7200" kern="1200" dirty="0">
                <a:latin typeface="Times New Roman" panose="02020603050405020304" pitchFamily="2" charset="0"/>
                <a:ea typeface="宋体" panose="02010600030101010101" pitchFamily="2" charset="-122"/>
                <a:sym typeface="Arial" panose="020B0604020202020204" pitchFamily="34" charset="0"/>
              </a:rPr>
              <a:t>I</a:t>
            </a:r>
            <a:br>
              <a:rPr lang="zh-CN" altLang="en-US" sz="7200" kern="1200" dirty="0">
                <a:latin typeface="Times New Roman" panose="02020603050405020304" pitchFamily="2" charset="0"/>
                <a:ea typeface="宋体" panose="02010600030101010101" pitchFamily="2" charset="-122"/>
                <a:sym typeface="Arial" panose="020B0604020202020204" pitchFamily="34" charset="0"/>
              </a:rPr>
            </a:br>
            <a:r>
              <a:rPr lang="zh-CN" altLang="en-US" sz="5400" kern="1200" dirty="0">
                <a:latin typeface="Times New Roman" panose="02020603050405020304" pitchFamily="2" charset="0"/>
                <a:ea typeface="宋体" panose="02010600030101010101" pitchFamily="2" charset="-122"/>
                <a:sym typeface="Arial" panose="020B0604020202020204" pitchFamily="34" charset="0"/>
              </a:rPr>
              <a:t>Deep Neural Networks</a:t>
            </a:r>
            <a:endParaRPr lang="zh-CN" altLang="en-US" sz="5400" kern="1200" dirty="0">
              <a:latin typeface="Times New Roman" panose="02020603050405020304" pitchFamily="2" charset="0"/>
              <a:ea typeface="宋体" panose="02010600030101010101" pitchFamily="2" charset="-122"/>
              <a:sym typeface="Arial" panose="020B0604020202020204" pitchFamily="34" charset="0"/>
            </a:endParaRPr>
          </a:p>
        </p:txBody>
      </p:sp>
      <p:sp>
        <p:nvSpPr>
          <p:cNvPr id="3075" name="副标题 3074"/>
          <p:cNvSpPr>
            <a:spLocks noGrp="1"/>
          </p:cNvSpPr>
          <p:nvPr>
            <p:ph type="subTitle" idx="1"/>
          </p:nvPr>
        </p:nvSpPr>
        <p:spPr>
          <a:xfrm>
            <a:off x="1828800" y="4038600"/>
            <a:ext cx="8459788" cy="2439988"/>
          </a:xfrm>
        </p:spPr>
        <p:txBody>
          <a:bodyPr vert="horz" wrap="square" lIns="91436" tIns="45718" rIns="91436" bIns="45718" anchor="t"/>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中国科学院自动化研究所</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吴高巍</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gaowei.wu@ia.ac.cn</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201</a:t>
            </a:r>
            <a:r>
              <a:rPr lang="en-US" altLang="zh-CN" sz="3200" kern="1200" dirty="0">
                <a:latin typeface="Calibri" panose="020F0502020204030204" pitchFamily="2" charset="0"/>
                <a:ea typeface="宋体" panose="02010600030101010101" pitchFamily="2" charset="-122"/>
                <a:sym typeface="Arial" panose="020B0604020202020204" pitchFamily="34" charset="0"/>
              </a:rPr>
              <a:t>7</a:t>
            </a:r>
            <a:r>
              <a:rPr lang="zh-CN" altLang="en-US" sz="3200" kern="1200" dirty="0">
                <a:latin typeface="Calibri" panose="020F0502020204030204" pitchFamily="2" charset="0"/>
                <a:ea typeface="宋体" panose="02010600030101010101" pitchFamily="2" charset="-122"/>
                <a:sym typeface="Arial" panose="020B0604020202020204" pitchFamily="34" charset="0"/>
              </a:rPr>
              <a:t>-10-</a:t>
            </a:r>
            <a:r>
              <a:rPr lang="en-US" altLang="zh-CN" sz="3200" kern="1200" dirty="0">
                <a:latin typeface="Calibri" panose="020F0502020204030204" pitchFamily="2" charset="0"/>
                <a:ea typeface="宋体" panose="02010600030101010101" pitchFamily="2" charset="-122"/>
                <a:sym typeface="Arial" panose="020B0604020202020204" pitchFamily="34" charset="0"/>
              </a:rPr>
              <a:t>1</a:t>
            </a:r>
            <a:r>
              <a:rPr lang="zh-CN" altLang="en-US" sz="3200" kern="1200" dirty="0">
                <a:latin typeface="Calibri" panose="020F0502020204030204" pitchFamily="2" charset="0"/>
                <a:ea typeface="宋体" panose="02010600030101010101" pitchFamily="2" charset="-122"/>
                <a:sym typeface="Arial" panose="020B0604020202020204" pitchFamily="34" charset="0"/>
              </a:rPr>
              <a:t>0</a:t>
            </a:r>
            <a:endParaRPr lang="zh-CN" altLang="en-US" sz="3200" kern="1200" dirty="0">
              <a:latin typeface="Calibri" panose="020F0502020204030204" pitchFamily="2" charset="0"/>
              <a:ea typeface="Arial" panose="020B0604020202020204" pitchFamily="34" charset="0"/>
              <a:sym typeface="Arial" panose="020B0604020202020204" pitchFamily="34" charset="0"/>
            </a:endParaRPr>
          </a:p>
        </p:txBody>
      </p:sp>
      <p:pic>
        <p:nvPicPr>
          <p:cNvPr id="3076" name="图片 3075"/>
          <p:cNvPicPr>
            <a:picLocks noChangeAspect="1"/>
          </p:cNvPicPr>
          <p:nvPr/>
        </p:nvPicPr>
        <p:blipFill>
          <a:blip r:embed="rId1"/>
          <a:stretch>
            <a:fillRect/>
          </a:stretch>
        </p:blipFill>
        <p:spPr>
          <a:xfrm>
            <a:off x="8001000" y="3048000"/>
            <a:ext cx="3524250" cy="335756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3315"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3316"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3317"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3318"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3319"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3320"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3321" name="TextBox 10"/>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3322" name="Straight Arrow Connector 11"/>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3323"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3324" name="TextBox 13"/>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3325" name="TextBox 14"/>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3326" name="Straight Arrow Connector 15"/>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3327"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3328" name="Picture 14" descr="http://www.image-net.org/splash/logo.jpg"/>
          <p:cNvPicPr>
            <a:picLocks noChangeAspect="1"/>
          </p:cNvPicPr>
          <p:nvPr/>
        </p:nvPicPr>
        <p:blipFill>
          <a:blip r:embed="rId2"/>
          <a:stretch>
            <a:fillRect/>
          </a:stretch>
        </p:blipFill>
        <p:spPr>
          <a:xfrm>
            <a:off x="8401050" y="765175"/>
            <a:ext cx="1727200" cy="177800"/>
          </a:xfrm>
          <a:prstGeom prst="rect">
            <a:avLst/>
          </a:prstGeom>
          <a:noFill/>
          <a:ln w="9525">
            <a:noFill/>
          </a:ln>
        </p:spPr>
      </p:pic>
      <p:sp>
        <p:nvSpPr>
          <p:cNvPr id="13329" name="Content Placeholder 2"/>
          <p:cNvSpPr>
            <a:spLocks noGrp="1"/>
          </p:cNvSpPr>
          <p:nvPr>
            <p:ph idx="1"/>
          </p:nvPr>
        </p:nvSpPr>
        <p:spPr>
          <a:xfrm>
            <a:off x="609600" y="2125663"/>
            <a:ext cx="10972800" cy="576262"/>
          </a:xfrm>
        </p:spPr>
        <p:txBody>
          <a:bodyPr vert="horz" wrap="square" lIns="91436" tIns="45718" rIns="91436" bIns="45718" anchor="t">
            <a:normAutofit/>
          </a:bodyPr>
          <a:p>
            <a:pPr marL="342900" indent="-342900" algn="l" defTabSz="0">
              <a:buClr>
                <a:schemeClr val="accent2"/>
              </a:buClr>
              <a:buSzPct val="1000"/>
              <a:buFont typeface="Wingdings" panose="05000000000000000000" pitchFamily="2" charset="2"/>
              <a:buChar char="§"/>
            </a:pPr>
            <a:r>
              <a:rPr lang="en-US" altLang="zh-CN" kern="1200">
                <a:latin typeface="Calibri" panose="020F0502020204030204" pitchFamily="2" charset="0"/>
                <a:ea typeface="Arial" panose="020B0604020202020204" pitchFamily="34" charset="0"/>
                <a:sym typeface="Arial" panose="020B0604020202020204" pitchFamily="34" charset="0"/>
              </a:rPr>
              <a:t>ImageNet 2014 – Image classification challenge</a:t>
            </a:r>
            <a:endParaRPr lang="en-US" altLang="zh-CN" sz="3200" kern="1200">
              <a:latin typeface="Calibri" panose="020F0502020204030204" pitchFamily="2" charset="0"/>
              <a:ea typeface="Arial" panose="020B0604020202020204" pitchFamily="34" charset="0"/>
              <a:sym typeface="Arial" panose="020B0604020202020204" pitchFamily="34" charset="0"/>
            </a:endParaRPr>
          </a:p>
        </p:txBody>
      </p:sp>
      <p:graphicFrame>
        <p:nvGraphicFramePr>
          <p:cNvPr id="13330" name="表格 13329"/>
          <p:cNvGraphicFramePr/>
          <p:nvPr/>
        </p:nvGraphicFramePr>
        <p:xfrm>
          <a:off x="1582738" y="2628900"/>
          <a:ext cx="8843962" cy="1377950"/>
        </p:xfrm>
        <a:graphic>
          <a:graphicData uri="http://schemas.openxmlformats.org/drawingml/2006/table">
            <a:tbl>
              <a:tblPr/>
              <a:tblGrid>
                <a:gridCol w="1258888"/>
                <a:gridCol w="2930525"/>
                <a:gridCol w="1633537"/>
                <a:gridCol w="3021013"/>
              </a:tblGrid>
              <a:tr h="371475">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655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a:solidFill>
                            <a:srgbClr val="000000"/>
                          </a:solidFill>
                          <a:latin typeface="Calibri" panose="020F0502020204030204" pitchFamily="2" charset="0"/>
                          <a:ea typeface="PMingLiU" charset="-120"/>
                          <a:sym typeface="PMingLiU" charset="-120"/>
                        </a:rPr>
                        <a:t>Google</a:t>
                      </a:r>
                      <a:endParaRPr lang="zh-CN" altLang="en-US" sz="16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0.06656</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0.07325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MSRA</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0.08062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
        <p:nvSpPr>
          <p:cNvPr id="13357" name="Content Placeholder 2"/>
          <p:cNvSpPr/>
          <p:nvPr/>
        </p:nvSpPr>
        <p:spPr>
          <a:xfrm>
            <a:off x="614363" y="4083050"/>
            <a:ext cx="11150600" cy="576263"/>
          </a:xfrm>
          <a:prstGeom prst="rect">
            <a:avLst/>
          </a:prstGeom>
          <a:noFill/>
          <a:ln w="9525">
            <a:noFill/>
          </a:ln>
        </p:spPr>
        <p:txBody>
          <a:bodyPr vert="horz">
            <a:normAutofit/>
          </a:bodyPr>
          <a:p>
            <a:pPr marL="342900" indent="-342900" eaLnBrk="1" latinLnBrk="0" hangingPunct="1">
              <a:spcBef>
                <a:spcPct val="20000"/>
              </a:spcBef>
              <a:buFont typeface="Arial" panose="020B0604020202020204" pitchFamily="34" charset="0"/>
              <a:buChar char="•"/>
            </a:pPr>
            <a:r>
              <a:rPr lang="en-US" altLang="x-none" sz="2400" dirty="0">
                <a:solidFill>
                  <a:schemeClr val="accent2"/>
                </a:solidFill>
                <a:latin typeface="Calibri" panose="020F0502020204030204" pitchFamily="2" charset="0"/>
                <a:ea typeface="宋体" panose="02010600030101010101" pitchFamily="2" charset="-122"/>
                <a:sym typeface="Arial" panose="020B0604020202020204" pitchFamily="34" charset="0"/>
              </a:rPr>
              <a:t>ImageNet 2014 – object detection challenge</a:t>
            </a:r>
            <a:endParaRPr lang="zh-CN" altLang="en-US" sz="24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p:txBody>
      </p:sp>
      <p:graphicFrame>
        <p:nvGraphicFramePr>
          <p:cNvPr id="13358" name="表格 13357"/>
          <p:cNvGraphicFramePr/>
          <p:nvPr/>
        </p:nvGraphicFramePr>
        <p:xfrm>
          <a:off x="1603375" y="4578350"/>
          <a:ext cx="8842375" cy="2255838"/>
        </p:xfrm>
        <a:graphic>
          <a:graphicData uri="http://schemas.openxmlformats.org/drawingml/2006/table">
            <a:tbl>
              <a:tblPr/>
              <a:tblGrid>
                <a:gridCol w="939800"/>
                <a:gridCol w="1920875"/>
                <a:gridCol w="2962275"/>
                <a:gridCol w="3019425"/>
              </a:tblGrid>
              <a:tr h="579438">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Mean Average</a:t>
                      </a:r>
                      <a:r>
                        <a:rPr lang="en-US" altLang="zh-CN" sz="1600" b="1" baseline="0">
                          <a:solidFill>
                            <a:srgbClr val="FFFFFF"/>
                          </a:solidFill>
                          <a:latin typeface="Calibri" panose="020F0502020204030204" pitchFamily="2" charset="0"/>
                          <a:cs typeface="Calibri" panose="020F0502020204030204" pitchFamily="2" charset="0"/>
                          <a:sym typeface="Calibri" panose="020F0502020204030204" pitchFamily="2" charset="0"/>
                        </a:rPr>
                        <a:t> </a:t>
                      </a: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Precision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i="1">
                          <a:solidFill>
                            <a:srgbClr val="000000"/>
                          </a:solidFill>
                          <a:latin typeface="Calibri" panose="020F0502020204030204" pitchFamily="2" charset="0"/>
                          <a:cs typeface="Calibri" panose="020F0502020204030204" pitchFamily="2" charset="0"/>
                          <a:sym typeface="Calibri" panose="020F0502020204030204" pitchFamily="2" charset="0"/>
                        </a:rPr>
                        <a:t>Google</a:t>
                      </a:r>
                      <a:endParaRPr lang="zh-CN" altLang="en-US" sz="14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0.43933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CUHK</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0.40656</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DeepInsight</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0.40452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655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4</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UvA-Euvision</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0.35421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Berkley Vision</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0.34521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4339"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4340"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4341"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4342"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4343"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4344"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4345" name="TextBox 11"/>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4346"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4347"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4348" name="TextBox 14"/>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4349" name="TextBox 15"/>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4350"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pic>
        <p:nvPicPr>
          <p:cNvPr id="14351" name="Picture 4"/>
          <p:cNvPicPr>
            <a:picLocks noChangeAspect="1"/>
          </p:cNvPicPr>
          <p:nvPr/>
        </p:nvPicPr>
        <p:blipFill>
          <a:blip r:embed="rId2"/>
          <a:stretch>
            <a:fillRect/>
          </a:stretch>
        </p:blipFill>
        <p:spPr>
          <a:xfrm>
            <a:off x="7450138" y="280988"/>
            <a:ext cx="1417637" cy="381000"/>
          </a:xfrm>
          <a:prstGeom prst="rect">
            <a:avLst/>
          </a:prstGeom>
          <a:noFill/>
          <a:ln w="9525">
            <a:noFill/>
          </a:ln>
        </p:spPr>
      </p:pic>
      <p:pic>
        <p:nvPicPr>
          <p:cNvPr id="14352" name="Picture 10" descr="The New York Times"/>
          <p:cNvPicPr>
            <a:picLocks noChangeAspect="1"/>
          </p:cNvPicPr>
          <p:nvPr/>
        </p:nvPicPr>
        <p:blipFill>
          <a:blip r:embed="rId3"/>
          <a:stretch>
            <a:fillRect/>
          </a:stretch>
        </p:blipFill>
        <p:spPr>
          <a:xfrm>
            <a:off x="7551738" y="-15875"/>
            <a:ext cx="2946400" cy="374650"/>
          </a:xfrm>
          <a:prstGeom prst="rect">
            <a:avLst/>
          </a:prstGeom>
          <a:noFill/>
          <a:ln w="9525">
            <a:noFill/>
          </a:ln>
        </p:spPr>
      </p:pic>
      <p:sp>
        <p:nvSpPr>
          <p:cNvPr id="14353"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4354" name="Picture 14" descr="http://www.image-net.org/splash/logo.jpg"/>
          <p:cNvPicPr>
            <a:picLocks noChangeAspect="1"/>
          </p:cNvPicPr>
          <p:nvPr/>
        </p:nvPicPr>
        <p:blipFill>
          <a:blip r:embed="rId4"/>
          <a:stretch>
            <a:fillRect/>
          </a:stretch>
        </p:blipFill>
        <p:spPr>
          <a:xfrm>
            <a:off x="8401050" y="765175"/>
            <a:ext cx="1727200" cy="177800"/>
          </a:xfrm>
          <a:prstGeom prst="rect">
            <a:avLst/>
          </a:prstGeom>
          <a:noFill/>
          <a:ln w="9525">
            <a:noFill/>
          </a:ln>
        </p:spPr>
      </p:pic>
      <p:sp>
        <p:nvSpPr>
          <p:cNvPr id="14355" name="Content Placeholder 2"/>
          <p:cNvSpPr>
            <a:spLocks noGrp="1"/>
          </p:cNvSpPr>
          <p:nvPr>
            <p:ph idx="1"/>
          </p:nvPr>
        </p:nvSpPr>
        <p:spPr>
          <a:xfrm>
            <a:off x="609600" y="2362200"/>
            <a:ext cx="10972800" cy="4019550"/>
          </a:xfrm>
        </p:spPr>
        <p:txBody>
          <a:bodyPr vert="horz" wrap="square" lIns="91436" tIns="45718" rIns="91436" bIns="45718" anchor="t">
            <a:normAutofit/>
          </a:bodyPr>
          <a:p>
            <a:pPr marL="342900" indent="-342900" algn="l" defTabSz="0">
              <a:lnSpc>
                <a:spcPct val="90000"/>
              </a:lnSpc>
              <a:buClr>
                <a:schemeClr val="accent2"/>
              </a:buClr>
              <a:buSzPct val="1000"/>
              <a:buFont typeface="Arial" panose="020B0604020202020204" pitchFamily="34" charset="0"/>
              <a:buChar char="•"/>
            </a:pPr>
            <a:r>
              <a:rPr lang="en-US" altLang="zh-CN" sz="3200" kern="1200">
                <a:latin typeface="Calibri" panose="020F0502020204030204" pitchFamily="2" charset="0"/>
                <a:ea typeface="Arial" panose="020B0604020202020204" pitchFamily="34" charset="0"/>
                <a:sym typeface="Arial" panose="020B0604020202020204" pitchFamily="34" charset="0"/>
              </a:rPr>
              <a:t>Google and Baidu announced their deep learning based visual search engines (2013)</a:t>
            </a:r>
            <a:endParaRPr lang="en-US" altLang="zh-CN" sz="3200" kern="1200">
              <a:latin typeface="Calibri" panose="020F0502020204030204" pitchFamily="2" charset="0"/>
              <a:ea typeface="Arial" panose="020B0604020202020204" pitchFamily="34" charset="0"/>
              <a:sym typeface="Arial" panose="020B0604020202020204" pitchFamily="34" charset="0"/>
            </a:endParaRPr>
          </a:p>
          <a:p>
            <a:pPr marL="742950" lvl="1" indent="-285750" algn="l">
              <a:lnSpc>
                <a:spcPct val="90000"/>
              </a:lnSpc>
              <a:buClr>
                <a:schemeClr val="tx1"/>
              </a:buClr>
              <a:buFont typeface="Arial" panose="020B0604020202020204" pitchFamily="34" charset="0"/>
              <a:buChar char="–"/>
            </a:pPr>
            <a:r>
              <a:rPr lang="en-US" altLang="zh-CN" sz="2800" kern="1200">
                <a:latin typeface="Calibri" panose="020F0502020204030204" pitchFamily="2" charset="0"/>
                <a:hlinkClick r:id="rId5"/>
              </a:rPr>
              <a:t>Google </a:t>
            </a:r>
            <a:r>
              <a:rPr lang="en-US" altLang="zh-CN" sz="2800" kern="1200">
                <a:latin typeface="Calibri" panose="020F0502020204030204" pitchFamily="2" charset="0"/>
              </a:rPr>
              <a:t> </a:t>
            </a:r>
            <a:endParaRPr lang="en-US" altLang="zh-CN" sz="2800" kern="1200">
              <a:latin typeface="Calibri" panose="020F0502020204030204" pitchFamily="2" charset="0"/>
            </a:endParaRPr>
          </a:p>
          <a:p>
            <a:pPr marL="1143000" lvl="2" indent="-228600" algn="l">
              <a:lnSpc>
                <a:spcPct val="90000"/>
              </a:lnSpc>
              <a:buClr>
                <a:schemeClr val="accent2"/>
              </a:buClr>
              <a:buFont typeface="Arial" panose="020B0604020202020204" pitchFamily="34" charset="0"/>
              <a:buChar char="•"/>
            </a:pPr>
            <a:r>
              <a:rPr lang="en-US" altLang="zh-CN" sz="2200" kern="1200">
                <a:latin typeface="Calibri" panose="020F0502020204030204" pitchFamily="2" charset="0"/>
              </a:rPr>
              <a:t>“on our test set we saw </a:t>
            </a:r>
            <a:r>
              <a:rPr lang="en-US" altLang="zh-CN" sz="2200" b="1" kern="1200">
                <a:solidFill>
                  <a:srgbClr val="FF0000"/>
                </a:solidFill>
                <a:latin typeface="Calibri" panose="020F0502020204030204" pitchFamily="2" charset="0"/>
              </a:rPr>
              <a:t>double the average precision </a:t>
            </a:r>
            <a:r>
              <a:rPr lang="en-US" altLang="zh-CN" sz="2200" kern="1200">
                <a:latin typeface="Calibri" panose="020F0502020204030204" pitchFamily="2" charset="0"/>
              </a:rPr>
              <a:t>when compared to other approaches we had tried. We acquired the rights to the technology and went full speed ahead adapting it to run at large scale on Google’s computers. We took cutting edge research straight out of an academic research lab and launched it, in just a little over six months.”</a:t>
            </a:r>
            <a:endParaRPr lang="en-US" altLang="zh-CN" sz="2200" kern="1200">
              <a:latin typeface="Calibri" panose="020F0502020204030204" pitchFamily="2" charset="0"/>
            </a:endParaRPr>
          </a:p>
          <a:p>
            <a:pPr marL="742950" lvl="1" indent="-285750" algn="l">
              <a:lnSpc>
                <a:spcPct val="90000"/>
              </a:lnSpc>
              <a:buClr>
                <a:schemeClr val="tx1"/>
              </a:buClr>
              <a:buFont typeface="Arial" panose="020B0604020202020204" pitchFamily="34" charset="0"/>
              <a:buChar char="–"/>
            </a:pPr>
            <a:r>
              <a:rPr lang="en-US" altLang="zh-CN" sz="2800" kern="1200">
                <a:latin typeface="Calibri" panose="020F0502020204030204" pitchFamily="2" charset="0"/>
                <a:hlinkClick r:id="rId6"/>
              </a:rPr>
              <a:t>Baidu</a:t>
            </a:r>
            <a:endParaRPr lang="en-US" altLang="zh-CN" sz="2800" kern="1200">
              <a:latin typeface="Calibri" panose="020F0502020204030204"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ight Arrow 3"/>
          <p:cNvSpPr/>
          <p:nvPr/>
        </p:nvSpPr>
        <p:spPr>
          <a:xfrm>
            <a:off x="815975" y="1412875"/>
            <a:ext cx="11233150" cy="360363"/>
          </a:xfrm>
          <a:prstGeom prst="rightArrow">
            <a:avLst>
              <a:gd name="adj1" fmla="val 50000"/>
              <a:gd name="adj2" fmla="val 66528"/>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536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5364"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5365"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5366"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5367"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5368"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5369" name="TextBox 11"/>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5370"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5371"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5372" name="TextBox 14"/>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5373" name="TextBox 15"/>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5374"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pic>
        <p:nvPicPr>
          <p:cNvPr id="15375" name="Picture 4"/>
          <p:cNvPicPr>
            <a:picLocks noChangeAspect="1"/>
          </p:cNvPicPr>
          <p:nvPr/>
        </p:nvPicPr>
        <p:blipFill>
          <a:blip r:embed="rId2"/>
          <a:stretch>
            <a:fillRect/>
          </a:stretch>
        </p:blipFill>
        <p:spPr>
          <a:xfrm>
            <a:off x="7450138" y="280988"/>
            <a:ext cx="1417637" cy="381000"/>
          </a:xfrm>
          <a:prstGeom prst="rect">
            <a:avLst/>
          </a:prstGeom>
          <a:noFill/>
          <a:ln w="9525">
            <a:noFill/>
          </a:ln>
        </p:spPr>
      </p:pic>
      <p:pic>
        <p:nvPicPr>
          <p:cNvPr id="15376" name="Picture 10" descr="The New York Times"/>
          <p:cNvPicPr>
            <a:picLocks noChangeAspect="1"/>
          </p:cNvPicPr>
          <p:nvPr/>
        </p:nvPicPr>
        <p:blipFill>
          <a:blip r:embed="rId3"/>
          <a:stretch>
            <a:fillRect/>
          </a:stretch>
        </p:blipFill>
        <p:spPr>
          <a:xfrm>
            <a:off x="7551738" y="-15875"/>
            <a:ext cx="2946400" cy="374650"/>
          </a:xfrm>
          <a:prstGeom prst="rect">
            <a:avLst/>
          </a:prstGeom>
          <a:noFill/>
          <a:ln w="9525">
            <a:noFill/>
          </a:ln>
        </p:spPr>
      </p:pic>
      <p:sp>
        <p:nvSpPr>
          <p:cNvPr id="15377"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5378" name="Picture 14" descr="http://www.image-net.org/splash/logo.jpg"/>
          <p:cNvPicPr>
            <a:picLocks noChangeAspect="1"/>
          </p:cNvPicPr>
          <p:nvPr/>
        </p:nvPicPr>
        <p:blipFill>
          <a:blip r:embed="rId4"/>
          <a:stretch>
            <a:fillRect/>
          </a:stretch>
        </p:blipFill>
        <p:spPr>
          <a:xfrm>
            <a:off x="8401050" y="765175"/>
            <a:ext cx="1727200" cy="177800"/>
          </a:xfrm>
          <a:prstGeom prst="rect">
            <a:avLst/>
          </a:prstGeom>
          <a:noFill/>
          <a:ln w="9525">
            <a:noFill/>
          </a:ln>
        </p:spPr>
      </p:pic>
      <p:cxnSp>
        <p:nvCxnSpPr>
          <p:cNvPr id="15379" name="Straight Arrow Connector 23"/>
          <p:cNvCxnSpPr/>
          <p:nvPr/>
        </p:nvCxnSpPr>
        <p:spPr>
          <a:xfrm>
            <a:off x="10991850" y="884238"/>
            <a:ext cx="1588" cy="503237"/>
          </a:xfrm>
          <a:prstGeom prst="straightConnector1">
            <a:avLst/>
          </a:prstGeom>
          <a:ln w="38100" cap="flat" cmpd="sng">
            <a:solidFill>
              <a:schemeClr val="tx1"/>
            </a:solidFill>
            <a:prstDash val="solid"/>
            <a:miter/>
            <a:headEnd type="none" w="med" len="med"/>
            <a:tailEnd type="arrow" w="med" len="med"/>
          </a:ln>
        </p:spPr>
      </p:cxnSp>
      <p:sp>
        <p:nvSpPr>
          <p:cNvPr id="15380" name="TextBox 24"/>
          <p:cNvSpPr/>
          <p:nvPr/>
        </p:nvSpPr>
        <p:spPr>
          <a:xfrm>
            <a:off x="10128250" y="569913"/>
            <a:ext cx="1549400" cy="334962"/>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Face recognition</a:t>
            </a:r>
            <a:endPar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1" name="TextBox 25"/>
          <p:cNvSpPr/>
          <p:nvPr/>
        </p:nvSpPr>
        <p:spPr>
          <a:xfrm>
            <a:off x="10575925" y="1797050"/>
            <a:ext cx="647700"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2014</a:t>
            </a:r>
            <a:endPar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2" name="Content Placeholder 2"/>
          <p:cNvSpPr>
            <a:spLocks noGrp="1"/>
          </p:cNvSpPr>
          <p:nvPr>
            <p:ph idx="1"/>
          </p:nvPr>
        </p:nvSpPr>
        <p:spPr>
          <a:xfrm>
            <a:off x="609600" y="2287588"/>
            <a:ext cx="11247438" cy="4525962"/>
          </a:xfrm>
        </p:spPr>
        <p:txBody>
          <a:bodyPr vert="horz" wrap="square" lIns="91436" tIns="45718" rIns="91436" bIns="45718" anchor="t"/>
          <a:p>
            <a:pPr marL="342900" indent="-342900" algn="l" defTabSz="0">
              <a:buClr>
                <a:schemeClr val="accent2"/>
              </a:buClr>
              <a:buSzPct val="1000"/>
              <a:buFont typeface="Wingdings" panose="05000000000000000000" pitchFamily="2" charset="2"/>
              <a:buChar char="§"/>
            </a:pPr>
            <a:r>
              <a:rPr lang="en-US" altLang="zh-CN" sz="3200" kern="1200">
                <a:latin typeface="Calibri" panose="020F0502020204030204" pitchFamily="2" charset="0"/>
                <a:ea typeface="Arial" panose="020B0604020202020204" pitchFamily="34" charset="0"/>
                <a:sym typeface="Arial" panose="020B0604020202020204" pitchFamily="34" charset="0"/>
              </a:rPr>
              <a:t>Deep learning achieves 99.53% face verification accuracy on Labeled Faces in the Wild (LFW), higher than human performance</a:t>
            </a:r>
            <a:endParaRPr lang="en-US" altLang="zh-CN" sz="3200" kern="1200">
              <a:latin typeface="Calibri" panose="020F0502020204030204" pitchFamily="2" charset="0"/>
              <a:ea typeface="Arial" panose="020B0604020202020204" pitchFamily="34" charset="0"/>
              <a:sym typeface="Arial" panose="020B0604020202020204" pitchFamily="34" charset="0"/>
            </a:endParaRPr>
          </a:p>
        </p:txBody>
      </p:sp>
      <p:sp>
        <p:nvSpPr>
          <p:cNvPr id="15383" name="TextBox 39"/>
          <p:cNvSpPr/>
          <p:nvPr/>
        </p:nvSpPr>
        <p:spPr>
          <a:xfrm>
            <a:off x="1103313" y="3873500"/>
            <a:ext cx="10369550" cy="701675"/>
          </a:xfrm>
          <a:prstGeom prst="rect">
            <a:avLst/>
          </a:prstGeom>
          <a:noFill/>
          <a:ln w="9525">
            <a:noFill/>
          </a:ln>
        </p:spPr>
        <p:txBody>
          <a:bodyPr wrap="square">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Y. Sun, X. Wang, and X. Tang. Deep Learning Face Representation by Joint Identification-Verification. NIPS, 2014.</a:t>
            </a:r>
            <a:endParaRPr lang="en-US" altLang="x-none" sz="2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15384" name="TextBox 26"/>
          <p:cNvSpPr/>
          <p:nvPr/>
        </p:nvSpPr>
        <p:spPr>
          <a:xfrm>
            <a:off x="1103313" y="4594225"/>
            <a:ext cx="10369550" cy="700088"/>
          </a:xfrm>
          <a:prstGeom prst="rect">
            <a:avLst/>
          </a:prstGeom>
          <a:noFill/>
          <a:ln w="9525">
            <a:noFill/>
          </a:ln>
        </p:spPr>
        <p:txBody>
          <a:bodyPr wrap="square">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Y. Sun, X. Wang, and X. Tang. Deeply learned face representations are sparse, selective, and robust. CVPR, 2015.</a:t>
            </a:r>
            <a:endParaRPr lang="en-US" altLang="x-none" sz="2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209655" y="-8890"/>
            <a:ext cx="961390" cy="961390"/>
          </a:xfrm>
          <a:prstGeom prst="rect">
            <a:avLst/>
          </a:prstGeom>
        </p:spPr>
      </p:pic>
      <p:sp>
        <p:nvSpPr>
          <p:cNvPr id="15362" name="Right Arrow 3"/>
          <p:cNvSpPr/>
          <p:nvPr/>
        </p:nvSpPr>
        <p:spPr>
          <a:xfrm>
            <a:off x="815975" y="1412875"/>
            <a:ext cx="11233150" cy="360363"/>
          </a:xfrm>
          <a:prstGeom prst="rightArrow">
            <a:avLst>
              <a:gd name="adj1" fmla="val 50000"/>
              <a:gd name="adj2" fmla="val 66528"/>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536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5364"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5365"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5366"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5367"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5368"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5369" name="TextBox 11"/>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5370"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5371" name="Picture 11"/>
          <p:cNvPicPr>
            <a:picLocks noChangeAspect="1"/>
          </p:cNvPicPr>
          <p:nvPr/>
        </p:nvPicPr>
        <p:blipFill>
          <a:blip r:embed="rId2"/>
          <a:stretch>
            <a:fillRect/>
          </a:stretch>
        </p:blipFill>
        <p:spPr>
          <a:xfrm>
            <a:off x="6416675" y="908050"/>
            <a:ext cx="830263" cy="381000"/>
          </a:xfrm>
          <a:prstGeom prst="rect">
            <a:avLst/>
          </a:prstGeom>
          <a:noFill/>
          <a:ln w="9525">
            <a:noFill/>
          </a:ln>
        </p:spPr>
      </p:pic>
      <p:sp>
        <p:nvSpPr>
          <p:cNvPr id="15372" name="TextBox 14"/>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5373" name="TextBox 15"/>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5374"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pic>
        <p:nvPicPr>
          <p:cNvPr id="15375" name="Picture 4"/>
          <p:cNvPicPr>
            <a:picLocks noChangeAspect="1"/>
          </p:cNvPicPr>
          <p:nvPr/>
        </p:nvPicPr>
        <p:blipFill>
          <a:blip r:embed="rId3"/>
          <a:stretch>
            <a:fillRect/>
          </a:stretch>
        </p:blipFill>
        <p:spPr>
          <a:xfrm>
            <a:off x="7450138" y="280988"/>
            <a:ext cx="1417637" cy="381000"/>
          </a:xfrm>
          <a:prstGeom prst="rect">
            <a:avLst/>
          </a:prstGeom>
          <a:noFill/>
          <a:ln w="9525">
            <a:noFill/>
          </a:ln>
        </p:spPr>
      </p:pic>
      <p:pic>
        <p:nvPicPr>
          <p:cNvPr id="15376" name="Picture 10" descr="The New York Times"/>
          <p:cNvPicPr>
            <a:picLocks noChangeAspect="1"/>
          </p:cNvPicPr>
          <p:nvPr/>
        </p:nvPicPr>
        <p:blipFill>
          <a:blip r:embed="rId4"/>
          <a:stretch>
            <a:fillRect/>
          </a:stretch>
        </p:blipFill>
        <p:spPr>
          <a:xfrm>
            <a:off x="7551738" y="-15875"/>
            <a:ext cx="2946400" cy="374650"/>
          </a:xfrm>
          <a:prstGeom prst="rect">
            <a:avLst/>
          </a:prstGeom>
          <a:noFill/>
          <a:ln w="9525">
            <a:noFill/>
          </a:ln>
        </p:spPr>
      </p:pic>
      <p:sp>
        <p:nvSpPr>
          <p:cNvPr id="15377"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5378" name="Picture 14" descr="http://www.image-net.org/splash/logo.jpg"/>
          <p:cNvPicPr>
            <a:picLocks noChangeAspect="1"/>
          </p:cNvPicPr>
          <p:nvPr/>
        </p:nvPicPr>
        <p:blipFill>
          <a:blip r:embed="rId5"/>
          <a:stretch>
            <a:fillRect/>
          </a:stretch>
        </p:blipFill>
        <p:spPr>
          <a:xfrm>
            <a:off x="8401050" y="765175"/>
            <a:ext cx="1727200" cy="177800"/>
          </a:xfrm>
          <a:prstGeom prst="rect">
            <a:avLst/>
          </a:prstGeom>
          <a:noFill/>
          <a:ln w="9525">
            <a:noFill/>
          </a:ln>
        </p:spPr>
      </p:pic>
      <p:cxnSp>
        <p:nvCxnSpPr>
          <p:cNvPr id="15379" name="Straight Arrow Connector 23"/>
          <p:cNvCxnSpPr/>
          <p:nvPr/>
        </p:nvCxnSpPr>
        <p:spPr>
          <a:xfrm>
            <a:off x="10407650" y="912813"/>
            <a:ext cx="1588" cy="503237"/>
          </a:xfrm>
          <a:prstGeom prst="straightConnector1">
            <a:avLst/>
          </a:prstGeom>
          <a:ln w="38100" cap="flat" cmpd="sng">
            <a:solidFill>
              <a:schemeClr val="tx1"/>
            </a:solidFill>
            <a:prstDash val="solid"/>
            <a:miter/>
            <a:headEnd type="none" w="med" len="med"/>
            <a:tailEnd type="arrow" w="med" len="med"/>
          </a:ln>
        </p:spPr>
      </p:cxnSp>
      <p:sp>
        <p:nvSpPr>
          <p:cNvPr id="15380" name="TextBox 24"/>
          <p:cNvSpPr/>
          <p:nvPr/>
        </p:nvSpPr>
        <p:spPr>
          <a:xfrm>
            <a:off x="9923780" y="565468"/>
            <a:ext cx="1549400" cy="334962"/>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Face recognition</a:t>
            </a:r>
            <a:endPar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1" name="TextBox 25"/>
          <p:cNvSpPr/>
          <p:nvPr/>
        </p:nvSpPr>
        <p:spPr>
          <a:xfrm>
            <a:off x="10128250" y="1774825"/>
            <a:ext cx="647700"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2014</a:t>
            </a:r>
            <a:endPar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2" name="Content Placeholder 2"/>
          <p:cNvSpPr>
            <a:spLocks noGrp="1"/>
          </p:cNvSpPr>
          <p:nvPr>
            <p:ph idx="1"/>
          </p:nvPr>
        </p:nvSpPr>
        <p:spPr>
          <a:xfrm>
            <a:off x="4220845" y="2486660"/>
            <a:ext cx="7847965" cy="1653540"/>
          </a:xfrm>
        </p:spPr>
        <p:txBody>
          <a:bodyPr vert="horz" wrap="square" lIns="91436" tIns="45718" rIns="91436" bIns="45718" anchor="t"/>
          <a:p>
            <a:pPr marL="342900" indent="-342900" algn="l" defTabSz="0">
              <a:buClr>
                <a:schemeClr val="accent2"/>
              </a:buClr>
              <a:buSzPct val="1000"/>
              <a:buFont typeface="Wingdings" panose="05000000000000000000" pitchFamily="2" charset="2"/>
              <a:buChar char="§"/>
            </a:pPr>
            <a:r>
              <a:rPr lang="en-US" altLang="zh-CN" sz="2800" kern="1200">
                <a:latin typeface="Calibri" panose="020F0502020204030204" pitchFamily="2" charset="0"/>
                <a:ea typeface="Arial" panose="020B0604020202020204" pitchFamily="34" charset="0"/>
                <a:sym typeface="Arial" panose="020B0604020202020204" pitchFamily="34" charset="0"/>
              </a:rPr>
              <a:t>2016</a:t>
            </a:r>
            <a:r>
              <a:rPr lang="zh-CN" altLang="en-US" sz="2800" kern="1200">
                <a:latin typeface="Calibri" panose="020F0502020204030204" pitchFamily="2" charset="0"/>
                <a:ea typeface="Arial" panose="020B0604020202020204" pitchFamily="34" charset="0"/>
                <a:sym typeface="Arial" panose="020B0604020202020204" pitchFamily="34" charset="0"/>
              </a:rPr>
              <a:t>年</a:t>
            </a:r>
            <a:r>
              <a:rPr lang="en-US" altLang="zh-CN" sz="2800" kern="1200">
                <a:latin typeface="Calibri" panose="020F0502020204030204" pitchFamily="2" charset="0"/>
                <a:ea typeface="Arial" panose="020B0604020202020204" pitchFamily="34" charset="0"/>
                <a:sym typeface="Arial" panose="020B0604020202020204" pitchFamily="34" charset="0"/>
              </a:rPr>
              <a:t>3</a:t>
            </a:r>
            <a:r>
              <a:rPr lang="zh-CN" altLang="en-US" sz="2800" kern="1200">
                <a:latin typeface="Calibri" panose="020F0502020204030204" pitchFamily="2" charset="0"/>
                <a:ea typeface="Arial" panose="020B0604020202020204" pitchFamily="34" charset="0"/>
                <a:sym typeface="Arial" panose="020B0604020202020204" pitchFamily="34" charset="0"/>
              </a:rPr>
              <a:t>月，</a:t>
            </a:r>
            <a:r>
              <a:rPr lang="en-US" altLang="zh-CN" sz="2800" kern="1200">
                <a:latin typeface="Calibri" panose="020F0502020204030204" pitchFamily="2" charset="0"/>
                <a:ea typeface="Arial" panose="020B0604020202020204" pitchFamily="34" charset="0"/>
                <a:sym typeface="Arial" panose="020B0604020202020204" pitchFamily="34" charset="0"/>
              </a:rPr>
              <a:t>AlphaGo4:1</a:t>
            </a:r>
            <a:r>
              <a:rPr lang="zh-CN" altLang="en-US" sz="2800" kern="1200">
                <a:latin typeface="Calibri" panose="020F0502020204030204" pitchFamily="2" charset="0"/>
                <a:ea typeface="Arial" panose="020B0604020202020204" pitchFamily="34" charset="0"/>
                <a:sym typeface="Arial" panose="020B0604020202020204" pitchFamily="34" charset="0"/>
              </a:rPr>
              <a:t>大胜围棋</a:t>
            </a:r>
            <a:r>
              <a:rPr lang="en-US" altLang="zh-CN" sz="2800" kern="1200">
                <a:latin typeface="Calibri" panose="020F0502020204030204" pitchFamily="2" charset="0"/>
                <a:ea typeface="Arial" panose="020B0604020202020204" pitchFamily="34" charset="0"/>
                <a:sym typeface="Arial" panose="020B0604020202020204" pitchFamily="34" charset="0"/>
              </a:rPr>
              <a:t>9</a:t>
            </a:r>
            <a:r>
              <a:rPr lang="zh-CN" altLang="en-US" sz="2800" kern="1200">
                <a:latin typeface="Calibri" panose="020F0502020204030204" pitchFamily="2" charset="0"/>
                <a:ea typeface="Arial" panose="020B0604020202020204" pitchFamily="34" charset="0"/>
                <a:sym typeface="Arial" panose="020B0604020202020204" pitchFamily="34" charset="0"/>
              </a:rPr>
              <a:t>段高手李世石；</a:t>
            </a:r>
            <a:r>
              <a:rPr lang="en-US" altLang="zh-CN" sz="2800" kern="1200">
                <a:latin typeface="Calibri" panose="020F0502020204030204" pitchFamily="2" charset="0"/>
                <a:ea typeface="Arial" panose="020B0604020202020204" pitchFamily="34" charset="0"/>
                <a:sym typeface="Arial" panose="020B0604020202020204" pitchFamily="34" charset="0"/>
              </a:rPr>
              <a:t>2017</a:t>
            </a:r>
            <a:r>
              <a:rPr lang="zh-CN" altLang="en-US" sz="2800" kern="1200">
                <a:latin typeface="Calibri" panose="020F0502020204030204" pitchFamily="2" charset="0"/>
                <a:ea typeface="Arial" panose="020B0604020202020204" pitchFamily="34" charset="0"/>
                <a:sym typeface="Arial" panose="020B0604020202020204" pitchFamily="34" charset="0"/>
              </a:rPr>
              <a:t>年</a:t>
            </a:r>
            <a:r>
              <a:rPr lang="en-US" altLang="zh-CN" sz="2800" kern="1200">
                <a:latin typeface="Calibri" panose="020F0502020204030204" pitchFamily="2" charset="0"/>
                <a:ea typeface="Arial" panose="020B0604020202020204" pitchFamily="34" charset="0"/>
                <a:sym typeface="Arial" panose="020B0604020202020204" pitchFamily="34" charset="0"/>
              </a:rPr>
              <a:t>5</a:t>
            </a:r>
            <a:r>
              <a:rPr lang="zh-CN" altLang="en-US" sz="2800" kern="1200">
                <a:latin typeface="Calibri" panose="020F0502020204030204" pitchFamily="2" charset="0"/>
                <a:ea typeface="Arial" panose="020B0604020202020204" pitchFamily="34" charset="0"/>
                <a:sym typeface="Arial" panose="020B0604020202020204" pitchFamily="34" charset="0"/>
              </a:rPr>
              <a:t>月，与排名世界第一的世界围棋冠军柯洁对战，以3比0的总比分获胜。</a:t>
            </a:r>
            <a:endParaRPr lang="zh-CN" altLang="en-US" sz="2800" kern="1200">
              <a:latin typeface="Calibri" panose="020F0502020204030204" pitchFamily="2" charset="0"/>
              <a:ea typeface="Arial" panose="020B0604020202020204" pitchFamily="34" charset="0"/>
              <a:sym typeface="Arial" panose="020B0604020202020204" pitchFamily="34" charset="0"/>
            </a:endParaRPr>
          </a:p>
          <a:p>
            <a:pPr marL="800100" lvl="1" indent="-342900" algn="l" defTabSz="0">
              <a:buClr>
                <a:schemeClr val="accent2"/>
              </a:buClr>
              <a:buSzPct val="1000"/>
              <a:buFont typeface="Wingdings" panose="05000000000000000000" pitchFamily="2" charset="2"/>
              <a:buChar char="§"/>
            </a:pPr>
            <a:endParaRPr lang="zh-CN" altLang="en-US" sz="2800" kern="1200">
              <a:latin typeface="Calibri" panose="020F0502020204030204" pitchFamily="2" charset="0"/>
              <a:ea typeface="Arial" panose="020B0604020202020204" pitchFamily="34" charset="0"/>
              <a:sym typeface="Arial" panose="020B0604020202020204" pitchFamily="34" charset="0"/>
            </a:endParaRPr>
          </a:p>
        </p:txBody>
      </p:sp>
      <p:sp>
        <p:nvSpPr>
          <p:cNvPr id="3" name="TextBox 25"/>
          <p:cNvSpPr/>
          <p:nvPr/>
        </p:nvSpPr>
        <p:spPr>
          <a:xfrm>
            <a:off x="11209655" y="1765300"/>
            <a:ext cx="645160" cy="368300"/>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2016</a:t>
            </a:r>
            <a:endPar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5" name="Straight Arrow Connector 16"/>
          <p:cNvCxnSpPr/>
          <p:nvPr/>
        </p:nvCxnSpPr>
        <p:spPr>
          <a:xfrm>
            <a:off x="11617008" y="661988"/>
            <a:ext cx="0" cy="760412"/>
          </a:xfrm>
          <a:prstGeom prst="straightConnector1">
            <a:avLst/>
          </a:prstGeom>
          <a:ln w="38100" cap="flat" cmpd="sng">
            <a:solidFill>
              <a:schemeClr val="tx1"/>
            </a:solidFill>
            <a:prstDash val="solid"/>
            <a:miter/>
            <a:headEnd type="none" w="med" len="med"/>
            <a:tailEnd type="arrow" w="med" len="med"/>
          </a:ln>
        </p:spPr>
      </p:cxnSp>
      <p:pic>
        <p:nvPicPr>
          <p:cNvPr id="6" name="图片 5"/>
          <p:cNvPicPr>
            <a:picLocks noChangeAspect="1"/>
          </p:cNvPicPr>
          <p:nvPr/>
        </p:nvPicPr>
        <p:blipFill>
          <a:blip r:embed="rId6"/>
          <a:stretch>
            <a:fillRect/>
          </a:stretch>
        </p:blipFill>
        <p:spPr>
          <a:xfrm>
            <a:off x="873760" y="2352675"/>
            <a:ext cx="2857500" cy="1905000"/>
          </a:xfrm>
          <a:prstGeom prst="rect">
            <a:avLst/>
          </a:prstGeom>
        </p:spPr>
      </p:pic>
      <p:pic>
        <p:nvPicPr>
          <p:cNvPr id="7" name="图片 6"/>
          <p:cNvPicPr>
            <a:picLocks noChangeAspect="1"/>
          </p:cNvPicPr>
          <p:nvPr/>
        </p:nvPicPr>
        <p:blipFill>
          <a:blip r:embed="rId7"/>
          <a:stretch>
            <a:fillRect/>
          </a:stretch>
        </p:blipFill>
        <p:spPr>
          <a:xfrm>
            <a:off x="873760" y="4489450"/>
            <a:ext cx="2882265" cy="1657985"/>
          </a:xfrm>
          <a:prstGeom prst="rect">
            <a:avLst/>
          </a:prstGeom>
        </p:spPr>
      </p:pic>
      <p:sp>
        <p:nvSpPr>
          <p:cNvPr id="8" name="文本框 7"/>
          <p:cNvSpPr txBox="1"/>
          <p:nvPr/>
        </p:nvSpPr>
        <p:spPr>
          <a:xfrm>
            <a:off x="4460240" y="4395470"/>
            <a:ext cx="7157085" cy="1198880"/>
          </a:xfrm>
          <a:prstGeom prst="rect">
            <a:avLst/>
          </a:prstGeom>
          <a:noFill/>
        </p:spPr>
        <p:txBody>
          <a:bodyPr wrap="square" rtlCol="0">
            <a:spAutoFit/>
          </a:bodyPr>
          <a:p>
            <a:pPr marL="342900" indent="-342900" algn="l" defTabSz="0">
              <a:buClr>
                <a:schemeClr val="accent2"/>
              </a:buClr>
              <a:buSzPct val="1000"/>
              <a:buFont typeface="Wingdings" panose="05000000000000000000" pitchFamily="2" charset="2"/>
              <a:buChar char="§"/>
            </a:pPr>
            <a:r>
              <a:rPr lang="en-US" altLang="zh-CN" sz="2400">
                <a:latin typeface="Calibri" panose="020F0502020204030204" pitchFamily="2" charset="0"/>
                <a:ea typeface="Arial" panose="020B0604020202020204" pitchFamily="34" charset="0"/>
                <a:sym typeface="Arial" panose="020B0604020202020204" pitchFamily="34" charset="0"/>
              </a:rPr>
              <a:t>由谷歌(Google)旗下DeepMind公司开发</a:t>
            </a:r>
            <a:r>
              <a:rPr lang="zh-CN" altLang="en-US" sz="2400">
                <a:latin typeface="Calibri" panose="020F0502020204030204" pitchFamily="2" charset="0"/>
                <a:ea typeface="Arial" panose="020B0604020202020204" pitchFamily="34" charset="0"/>
                <a:sym typeface="Arial" panose="020B0604020202020204" pitchFamily="34" charset="0"/>
              </a:rPr>
              <a:t>，</a:t>
            </a:r>
            <a:r>
              <a:rPr lang="en-US" altLang="zh-CN" sz="2400">
                <a:latin typeface="Calibri" panose="020F0502020204030204" pitchFamily="2" charset="0"/>
                <a:ea typeface="Arial" panose="020B0604020202020204" pitchFamily="34" charset="0"/>
                <a:sym typeface="Arial" panose="020B0604020202020204" pitchFamily="34" charset="0"/>
              </a:rPr>
              <a:t>其主要工作原理是“深度学习”。</a:t>
            </a:r>
            <a:endParaRPr lang="en-US" altLang="zh-CN" sz="2400" kern="1200">
              <a:latin typeface="Calibri" panose="020F0502020204030204" pitchFamily="2" charset="0"/>
              <a:ea typeface="Arial" panose="020B0604020202020204" pitchFamily="34" charset="0"/>
              <a:sym typeface="Arial" panose="020B0604020202020204" pitchFamily="34" charset="0"/>
            </a:endParaRPr>
          </a:p>
          <a:p>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9217"/>
          <p:cNvSpPr>
            <a:spLocks noGrp="1"/>
          </p:cNvSpPr>
          <p:nvPr>
            <p:ph type="title"/>
          </p:nvPr>
        </p:nvSpPr>
        <p:spPr/>
        <p:txBody>
          <a:bodyPr vert="horz" wrap="square" lIns="91436" tIns="45718" rIns="91436" bIns="45718" anchor="ctr"/>
          <a:p>
            <a:r>
              <a:rPr lang="zh-CN" altLang="en-US" dirty="0">
                <a:ea typeface="宋体" panose="02010600030101010101" pitchFamily="2" charset="-122"/>
              </a:rPr>
              <a:t>深度学习浪潮</a:t>
            </a:r>
            <a:endParaRPr lang="zh-CN" altLang="en-US" dirty="0">
              <a:ea typeface="宋体" panose="02010600030101010101" pitchFamily="2" charset="-122"/>
            </a:endParaRPr>
          </a:p>
        </p:txBody>
      </p:sp>
      <p:sp>
        <p:nvSpPr>
          <p:cNvPr id="9219" name="文本占位符 9218"/>
          <p:cNvSpPr>
            <a:spLocks noGrp="1"/>
          </p:cNvSpPr>
          <p:nvPr>
            <p:ph type="body" idx="1"/>
          </p:nvPr>
        </p:nvSpPr>
        <p:spPr>
          <a:xfrm>
            <a:off x="406400" y="1397000"/>
            <a:ext cx="3632200" cy="4729163"/>
          </a:xfrm>
        </p:spPr>
        <p:txBody>
          <a:bodyPr vert="horz" wrap="square" lIns="91436" tIns="45718" rIns="91436" bIns="45718" anchor="t"/>
          <a:p>
            <a:r>
              <a:rPr lang="zh-CN" altLang="en-US" dirty="0"/>
              <a:t>IT Companies are Racing into</a:t>
            </a:r>
            <a:r>
              <a:rPr lang="zh-CN" altLang="en-US" dirty="0">
                <a:ea typeface="宋体" panose="02010600030101010101" pitchFamily="2" charset="-122"/>
              </a:rPr>
              <a:t> </a:t>
            </a:r>
            <a:r>
              <a:rPr lang="zh-CN" altLang="en-US" dirty="0"/>
              <a:t>Deep Learning</a:t>
            </a:r>
            <a:endParaRPr lang="zh-CN" altLang="en-US" dirty="0"/>
          </a:p>
        </p:txBody>
      </p:sp>
      <p:pic>
        <p:nvPicPr>
          <p:cNvPr id="9220" name="图片 9219"/>
          <p:cNvPicPr>
            <a:picLocks noChangeAspect="1"/>
          </p:cNvPicPr>
          <p:nvPr/>
        </p:nvPicPr>
        <p:blipFill>
          <a:blip r:embed="rId1"/>
          <a:stretch>
            <a:fillRect/>
          </a:stretch>
        </p:blipFill>
        <p:spPr>
          <a:xfrm>
            <a:off x="4114800" y="1600200"/>
            <a:ext cx="7772400" cy="4733925"/>
          </a:xfrm>
          <a:prstGeom prst="rect">
            <a:avLst/>
          </a:prstGeom>
          <a:noFill/>
          <a:ln w="9525">
            <a:noFill/>
          </a:ln>
        </p:spPr>
      </p:pic>
      <p:pic>
        <p:nvPicPr>
          <p:cNvPr id="9221" name="图片 9220"/>
          <p:cNvPicPr>
            <a:picLocks noChangeAspect="1"/>
          </p:cNvPicPr>
          <p:nvPr/>
        </p:nvPicPr>
        <p:blipFill>
          <a:blip r:embed="rId2"/>
          <a:stretch>
            <a:fillRect/>
          </a:stretch>
        </p:blipFill>
        <p:spPr>
          <a:xfrm>
            <a:off x="4114800" y="1371600"/>
            <a:ext cx="7620000" cy="51530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6385"/>
          <p:cNvSpPr>
            <a:spLocks noGrp="1"/>
          </p:cNvSpPr>
          <p:nvPr>
            <p:ph type="title"/>
          </p:nvPr>
        </p:nvSpPr>
        <p:spPr/>
        <p:txBody>
          <a:bodyPr vert="horz" wrap="square" lIns="91436" tIns="45718" rIns="91436" bIns="45718" anchor="ctr"/>
          <a:p>
            <a:r>
              <a:rPr lang="zh-CN" altLang="en-US" dirty="0">
                <a:ea typeface="宋体" panose="02010600030101010101" pitchFamily="2" charset="-122"/>
              </a:rPr>
              <a:t>深度学习浪潮</a:t>
            </a:r>
            <a:endParaRPr lang="zh-CN" altLang="en-US" dirty="0">
              <a:ea typeface="宋体" panose="02010600030101010101" pitchFamily="2" charset="-122"/>
            </a:endParaRPr>
          </a:p>
        </p:txBody>
      </p:sp>
      <p:sp>
        <p:nvSpPr>
          <p:cNvPr id="16387" name="文本占位符 16386"/>
          <p:cNvSpPr>
            <a:spLocks noGrp="1"/>
          </p:cNvSpPr>
          <p:nvPr>
            <p:ph type="body" idx="1"/>
          </p:nvPr>
        </p:nvSpPr>
        <p:spPr/>
        <p:txBody>
          <a:bodyPr vert="horz" wrap="square" lIns="91436" tIns="45718" rIns="91436" bIns="45718" anchor="t"/>
          <a:p>
            <a:r>
              <a:rPr lang="zh-CN" altLang="en-US" dirty="0">
                <a:ea typeface="宋体" panose="02010600030101010101" pitchFamily="2" charset="-122"/>
              </a:rPr>
              <a:t>Deep Learning</a:t>
            </a:r>
            <a:endParaRPr lang="zh-CN" altLang="en-US" dirty="0"/>
          </a:p>
        </p:txBody>
      </p:sp>
      <p:pic>
        <p:nvPicPr>
          <p:cNvPr id="16388" name="图片 16387"/>
          <p:cNvPicPr>
            <a:picLocks noChangeAspect="1"/>
          </p:cNvPicPr>
          <p:nvPr/>
        </p:nvPicPr>
        <p:blipFill>
          <a:blip r:embed="rId1"/>
          <a:stretch>
            <a:fillRect/>
          </a:stretch>
        </p:blipFill>
        <p:spPr>
          <a:xfrm>
            <a:off x="3962400" y="1371600"/>
            <a:ext cx="6858000" cy="521335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17409"/>
          <p:cNvSpPr>
            <a:spLocks noGrp="1"/>
          </p:cNvSpPr>
          <p:nvPr>
            <p:ph type="title"/>
          </p:nvPr>
        </p:nvSpPr>
        <p:spPr/>
        <p:txBody>
          <a:bodyPr vert="horz" wrap="square" lIns="91436" tIns="45718" rIns="91436" bIns="45718" anchor="ctr"/>
          <a:p>
            <a:r>
              <a:rPr lang="zh-CN" altLang="en-US"/>
              <a:t>深度学习浪潮</a:t>
            </a:r>
            <a:endParaRPr lang="zh-CN" altLang="en-US"/>
          </a:p>
        </p:txBody>
      </p:sp>
      <p:sp>
        <p:nvSpPr>
          <p:cNvPr id="17411" name="文本占位符 17410"/>
          <p:cNvSpPr>
            <a:spLocks noGrp="1"/>
          </p:cNvSpPr>
          <p:nvPr>
            <p:ph type="body" idx="1"/>
          </p:nvPr>
        </p:nvSpPr>
        <p:spPr/>
        <p:txBody>
          <a:bodyPr vert="horz" wrap="square" lIns="91436" tIns="45718" rIns="91436" bIns="45718" anchor="t"/>
          <a:p>
            <a:r>
              <a:rPr lang="zh-CN" altLang="en-US"/>
              <a:t>时代背景</a:t>
            </a:r>
            <a:r>
              <a:rPr lang="en-US" altLang="zh-CN"/>
              <a:t>-</a:t>
            </a:r>
            <a:r>
              <a:rPr lang="zh-CN" altLang="en-US"/>
              <a:t>数据爆炸</a:t>
            </a:r>
            <a:endParaRPr lang="zh-CN" altLang="en-US"/>
          </a:p>
        </p:txBody>
      </p:sp>
      <p:pic>
        <p:nvPicPr>
          <p:cNvPr id="17412" name="图片 17411"/>
          <p:cNvPicPr>
            <a:picLocks noChangeAspect="1"/>
          </p:cNvPicPr>
          <p:nvPr/>
        </p:nvPicPr>
        <p:blipFill>
          <a:blip r:embed="rId1"/>
          <a:stretch>
            <a:fillRect/>
          </a:stretch>
        </p:blipFill>
        <p:spPr>
          <a:xfrm>
            <a:off x="1905000" y="1981200"/>
            <a:ext cx="8991600" cy="3730625"/>
          </a:xfrm>
          <a:prstGeom prst="rect">
            <a:avLst/>
          </a:prstGeom>
          <a:noFill/>
          <a:ln w="9525">
            <a:noFill/>
          </a:ln>
        </p:spPr>
      </p:pic>
      <p:sp>
        <p:nvSpPr>
          <p:cNvPr id="17413" name="文本框 17412"/>
          <p:cNvSpPr txBox="1"/>
          <p:nvPr/>
        </p:nvSpPr>
        <p:spPr>
          <a:xfrm>
            <a:off x="1676400" y="5791200"/>
            <a:ext cx="9366250" cy="822325"/>
          </a:xfrm>
          <a:prstGeom prst="rect">
            <a:avLst/>
          </a:prstGeom>
          <a:noFill/>
          <a:ln w="9525">
            <a:noFill/>
          </a:ln>
        </p:spPr>
        <p:txBody>
          <a:bodyPr>
            <a:spAutoFit/>
          </a:bodyPr>
          <a:p>
            <a:r>
              <a:rPr lang="zh-CN" altLang="en-US" sz="2400" dirty="0">
                <a:ea typeface="宋体" panose="02010600030101010101" pitchFamily="2" charset="-122"/>
              </a:rPr>
              <a:t>还存在很多没有良好解决的问题，例如图像识别、语音识别、自然语言理解、天气预测、基因表达、内容推荐等。</a:t>
            </a:r>
            <a:endParaRPr lang="zh-CN" altLang="en-US" sz="2400" dirty="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标题 18433"/>
          <p:cNvSpPr>
            <a:spLocks noGrp="1"/>
          </p:cNvSpPr>
          <p:nvPr>
            <p:ph type="title"/>
          </p:nvPr>
        </p:nvSpPr>
        <p:spPr/>
        <p:txBody>
          <a:bodyPr vert="horz" wrap="square" lIns="91436" tIns="45718" rIns="91436" bIns="45718" anchor="ctr"/>
          <a:p>
            <a:r>
              <a:rPr lang="zh-CN" altLang="en-US"/>
              <a:t>深度学习浪潮</a:t>
            </a:r>
            <a:endParaRPr lang="zh-CN" altLang="en-US"/>
          </a:p>
        </p:txBody>
      </p:sp>
      <p:sp>
        <p:nvSpPr>
          <p:cNvPr id="18435" name="文本占位符 18434"/>
          <p:cNvSpPr>
            <a:spLocks noGrp="1"/>
          </p:cNvSpPr>
          <p:nvPr>
            <p:ph type="body" idx="1"/>
          </p:nvPr>
        </p:nvSpPr>
        <p:spPr/>
        <p:txBody>
          <a:bodyPr vert="horz" wrap="square" lIns="91436" tIns="45718" rIns="91436" bIns="45718" anchor="t"/>
          <a:p>
            <a:r>
              <a:rPr lang="zh-CN" altLang="en-US"/>
              <a:t>时代背景</a:t>
            </a:r>
            <a:r>
              <a:rPr lang="en-US" altLang="zh-CN"/>
              <a:t>-</a:t>
            </a:r>
            <a:r>
              <a:rPr lang="zh-CN" altLang="en-US"/>
              <a:t>计算性能提升</a:t>
            </a:r>
            <a:endParaRPr lang="zh-CN" altLang="en-US"/>
          </a:p>
        </p:txBody>
      </p:sp>
      <p:pic>
        <p:nvPicPr>
          <p:cNvPr id="18436" name="图片 18435"/>
          <p:cNvPicPr>
            <a:picLocks noChangeAspect="1"/>
          </p:cNvPicPr>
          <p:nvPr/>
        </p:nvPicPr>
        <p:blipFill>
          <a:blip r:embed="rId1"/>
          <a:stretch>
            <a:fillRect/>
          </a:stretch>
        </p:blipFill>
        <p:spPr>
          <a:xfrm>
            <a:off x="609600" y="2362200"/>
            <a:ext cx="3810000" cy="1384300"/>
          </a:xfrm>
          <a:prstGeom prst="rect">
            <a:avLst/>
          </a:prstGeom>
          <a:noFill/>
          <a:ln w="9525">
            <a:noFill/>
          </a:ln>
        </p:spPr>
      </p:pic>
      <p:pic>
        <p:nvPicPr>
          <p:cNvPr id="18437" name="图片 18436"/>
          <p:cNvPicPr>
            <a:picLocks noChangeAspect="1"/>
          </p:cNvPicPr>
          <p:nvPr/>
        </p:nvPicPr>
        <p:blipFill>
          <a:blip r:embed="rId2"/>
          <a:stretch>
            <a:fillRect/>
          </a:stretch>
        </p:blipFill>
        <p:spPr>
          <a:xfrm>
            <a:off x="533400" y="3886200"/>
            <a:ext cx="3257550" cy="2209800"/>
          </a:xfrm>
          <a:prstGeom prst="rect">
            <a:avLst/>
          </a:prstGeom>
          <a:noFill/>
          <a:ln w="9525">
            <a:noFill/>
          </a:ln>
        </p:spPr>
      </p:pic>
      <p:pic>
        <p:nvPicPr>
          <p:cNvPr id="18438" name="图片 18437"/>
          <p:cNvPicPr>
            <a:picLocks noChangeAspect="1"/>
          </p:cNvPicPr>
          <p:nvPr/>
        </p:nvPicPr>
        <p:blipFill>
          <a:blip r:embed="rId3"/>
          <a:stretch>
            <a:fillRect/>
          </a:stretch>
        </p:blipFill>
        <p:spPr>
          <a:xfrm>
            <a:off x="3810000" y="3657600"/>
            <a:ext cx="8267700" cy="2765425"/>
          </a:xfrm>
          <a:prstGeom prst="rect">
            <a:avLst/>
          </a:prstGeom>
          <a:noFill/>
          <a:ln w="9525">
            <a:noFill/>
          </a:ln>
        </p:spPr>
      </p:pic>
      <p:pic>
        <p:nvPicPr>
          <p:cNvPr id="18439" name="图片 18438"/>
          <p:cNvPicPr>
            <a:picLocks noChangeAspect="1"/>
          </p:cNvPicPr>
          <p:nvPr/>
        </p:nvPicPr>
        <p:blipFill>
          <a:blip r:embed="rId4"/>
          <a:stretch>
            <a:fillRect/>
          </a:stretch>
        </p:blipFill>
        <p:spPr>
          <a:xfrm>
            <a:off x="7162800" y="1295400"/>
            <a:ext cx="3198813" cy="236220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1000"/>
            </a:pPr>
            <a:r>
              <a:rPr lang="zh-CN" altLang="en-US" sz="4400" kern="1200" dirty="0">
                <a:latin typeface="Calibri" panose="020F0502020204030204" pitchFamily="2" charset="0"/>
                <a:ea typeface="宋体" panose="02010600030101010101" pitchFamily="2" charset="-122"/>
                <a:sym typeface="Arial" panose="020B0604020202020204" pitchFamily="34" charset="0"/>
              </a:rPr>
              <a:t>动机——Why Deep Learning?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标题 20481"/>
          <p:cNvSpPr>
            <a:spLocks noGrp="1"/>
          </p:cNvSpPr>
          <p:nvPr>
            <p:ph type="title"/>
          </p:nvPr>
        </p:nvSpPr>
        <p:spPr/>
        <p:txBody>
          <a:bodyPr vert="horz" wrap="square" lIns="91436" tIns="45718" rIns="91436" bIns="45718" anchor="ctr"/>
          <a:p>
            <a:r>
              <a:rPr lang="zh-CN" altLang="en-US"/>
              <a:t>深度学习</a:t>
            </a:r>
            <a:endParaRPr lang="zh-CN" altLang="en-US"/>
          </a:p>
        </p:txBody>
      </p:sp>
      <p:sp>
        <p:nvSpPr>
          <p:cNvPr id="20483" name="文本占位符 20482"/>
          <p:cNvSpPr>
            <a:spLocks noGrp="1"/>
          </p:cNvSpPr>
          <p:nvPr>
            <p:ph type="body" idx="1"/>
          </p:nvPr>
        </p:nvSpPr>
        <p:spPr/>
        <p:txBody>
          <a:bodyPr vert="horz" wrap="square" lIns="91436" tIns="45718" rIns="91436" bIns="45718" anchor="t"/>
          <a:p>
            <a:r>
              <a:rPr lang="zh-CN" altLang="en-US" dirty="0">
                <a:ea typeface="宋体" panose="02010600030101010101" pitchFamily="2" charset="-122"/>
              </a:rPr>
              <a:t>What is Deep Learning?</a:t>
            </a:r>
            <a:endParaRPr lang="zh-CN" altLang="en-US" dirty="0"/>
          </a:p>
        </p:txBody>
      </p:sp>
      <p:sp>
        <p:nvSpPr>
          <p:cNvPr id="20484" name="文本框 20483"/>
          <p:cNvSpPr txBox="1"/>
          <p:nvPr/>
        </p:nvSpPr>
        <p:spPr>
          <a:xfrm>
            <a:off x="533400" y="2209800"/>
            <a:ext cx="11201400" cy="2289175"/>
          </a:xfrm>
          <a:prstGeom prst="rect">
            <a:avLst/>
          </a:prstGeom>
          <a:solidFill>
            <a:srgbClr val="CCFFFF">
              <a:alpha val="100000"/>
            </a:srgbClr>
          </a:solidFill>
          <a:ln w="9525">
            <a:noFill/>
          </a:ln>
        </p:spPr>
        <p:txBody>
          <a:bodyPr wrap="square" lIns="90170" tIns="46990" rIns="90170" bIns="46990">
            <a:spAutoFit/>
          </a:bodyPr>
          <a:p>
            <a:r>
              <a:rPr lang="zh-CN" altLang="en-US" sz="2400" dirty="0">
                <a:ea typeface="宋体" panose="02010600030101010101" pitchFamily="2" charset="-122"/>
              </a:rPr>
              <a:t>“Deep learning is a set of algorithms in machine learning that attempt to learn in multiple levels, corresponding to different levels of abstraction. It typically uses artificial neural networks. The levels in these learned statistical models correspond to distinct levels of concepts, where higher-level concepts are defined from lower-level ones, and the same lower-level concepts can help to define many higher-level concepts.” (Oct. 2013.)</a:t>
            </a:r>
            <a:endParaRPr lang="zh-CN" altLang="en-US" sz="2400" dirty="0">
              <a:ea typeface="宋体" panose="02010600030101010101" pitchFamily="2" charset="-122"/>
            </a:endParaRPr>
          </a:p>
        </p:txBody>
      </p:sp>
      <p:sp>
        <p:nvSpPr>
          <p:cNvPr id="20485" name="文本框 20484"/>
          <p:cNvSpPr txBox="1"/>
          <p:nvPr/>
        </p:nvSpPr>
        <p:spPr>
          <a:xfrm>
            <a:off x="533400" y="4876800"/>
            <a:ext cx="11201400" cy="1190625"/>
          </a:xfrm>
          <a:prstGeom prst="rect">
            <a:avLst/>
          </a:prstGeom>
          <a:solidFill>
            <a:srgbClr val="CCFFFF">
              <a:alpha val="100000"/>
            </a:srgbClr>
          </a:solidFill>
          <a:ln w="9525">
            <a:noFill/>
          </a:ln>
        </p:spPr>
        <p:txBody>
          <a:bodyPr wrap="square" lIns="90170" tIns="46990" rIns="90170" bIns="46990">
            <a:spAutoFit/>
          </a:bodyPr>
          <a:p>
            <a:r>
              <a:rPr lang="zh-CN" altLang="en-US" sz="2400" dirty="0">
                <a:ea typeface="宋体" panose="02010600030101010101" pitchFamily="2" charset="-122"/>
              </a:rPr>
              <a:t>“Deep learning is a set of algorithms in machine learning that attempt to model high-level abstractions in data by using model architectures composed of multiple non-linear transformations.” (Aug. 2014)</a:t>
            </a:r>
            <a:endParaRPr lang="zh-CN" altLang="en-US" sz="2400" dirty="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8" name="Picture 1"/>
          <p:cNvPicPr>
            <a:picLocks noChangeAspect="1"/>
          </p:cNvPicPr>
          <p:nvPr/>
        </p:nvPicPr>
        <p:blipFill>
          <a:blip r:embed="rId1"/>
          <a:stretch>
            <a:fillRect/>
          </a:stretch>
        </p:blipFill>
        <p:spPr>
          <a:xfrm>
            <a:off x="6096000" y="2209800"/>
            <a:ext cx="5181600" cy="3775075"/>
          </a:xfrm>
          <a:prstGeom prst="rect">
            <a:avLst/>
          </a:prstGeom>
          <a:noFill/>
          <a:ln w="9525">
            <a:noFill/>
          </a:ln>
        </p:spPr>
      </p:pic>
      <p:sp>
        <p:nvSpPr>
          <p:cNvPr id="4099" name="标题 4098"/>
          <p:cNvSpPr>
            <a:spLocks noGrp="1"/>
          </p:cNvSpPr>
          <p:nvPr>
            <p:ph type="title"/>
          </p:nvPr>
        </p:nvSpPr>
        <p:spPr/>
        <p:txBody>
          <a:bodyPr vert="horz" wrap="square" lIns="91436" tIns="45718" rIns="91436" bIns="45718" anchor="ctr"/>
          <a:p>
            <a:r>
              <a:rPr lang="zh-CN" altLang="en-US" dirty="0">
                <a:ea typeface="宋体" panose="02010600030101010101" pitchFamily="2" charset="-122"/>
              </a:rPr>
              <a:t>内容</a:t>
            </a:r>
            <a:endParaRPr lang="zh-CN" altLang="en-US" dirty="0"/>
          </a:p>
        </p:txBody>
      </p:sp>
      <p:sp>
        <p:nvSpPr>
          <p:cNvPr id="4100" name="文本占位符 4099"/>
          <p:cNvSpPr>
            <a:spLocks noGrp="1"/>
          </p:cNvSpPr>
          <p:nvPr>
            <p:ph type="body" idx="1"/>
          </p:nvPr>
        </p:nvSpPr>
        <p:spPr/>
        <p:txBody>
          <a:bodyPr vert="horz" wrap="square" lIns="91436" tIns="45718" rIns="91436" bIns="45718" anchor="t"/>
          <a:p>
            <a:r>
              <a:rPr lang="zh-CN" altLang="en-US" dirty="0">
                <a:ea typeface="宋体" panose="02010600030101010101" pitchFamily="2" charset="-122"/>
              </a:rPr>
              <a:t>深度神经网络发展历史、背景</a:t>
            </a:r>
            <a:endParaRPr lang="zh-CN" altLang="en-US" dirty="0">
              <a:ea typeface="宋体" panose="02010600030101010101" pitchFamily="2" charset="-122"/>
            </a:endParaRPr>
          </a:p>
          <a:p>
            <a:pPr marL="1905" lvl="2" indent="912495"/>
            <a:endParaRPr lang="zh-CN" altLang="en-US" dirty="0">
              <a:ea typeface="宋体" panose="02010600030101010101" pitchFamily="2" charset="-122"/>
            </a:endParaRPr>
          </a:p>
          <a:p>
            <a:r>
              <a:rPr lang="zh-CN" altLang="en-US" dirty="0">
                <a:ea typeface="宋体" panose="02010600030101010101" pitchFamily="2" charset="-122"/>
              </a:rPr>
              <a:t>动机——Why Deep Learning?</a:t>
            </a:r>
            <a:endParaRPr lang="zh-CN" altLang="en-US" dirty="0">
              <a:ea typeface="宋体" panose="02010600030101010101" pitchFamily="2" charset="-122"/>
            </a:endParaRPr>
          </a:p>
          <a:p>
            <a:pPr marL="1905" lvl="2" indent="912495"/>
            <a:endParaRPr lang="zh-CN" altLang="en-US" dirty="0">
              <a:ea typeface="宋体" panose="02010600030101010101" pitchFamily="2" charset="-122"/>
            </a:endParaRPr>
          </a:p>
          <a:p>
            <a:r>
              <a:rPr lang="zh-CN" altLang="en-US" dirty="0">
                <a:ea typeface="宋体" panose="02010600030101010101" pitchFamily="2" charset="-122"/>
              </a:rPr>
              <a:t>深度学习常用模型</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标题 21505"/>
          <p:cNvSpPr>
            <a:spLocks noGrp="1"/>
          </p:cNvSpPr>
          <p:nvPr>
            <p:ph type="title"/>
          </p:nvPr>
        </p:nvSpPr>
        <p:spPr/>
        <p:txBody>
          <a:bodyPr vert="horz" wrap="square" lIns="91436" tIns="45718" rIns="91436" bIns="45718" anchor="ctr"/>
          <a:p>
            <a:r>
              <a:rPr lang="zh-CN" altLang="en-US" dirty="0">
                <a:ea typeface="宋体" panose="02010600030101010101" pitchFamily="2" charset="-122"/>
              </a:rPr>
              <a:t>传统机器学习</a:t>
            </a:r>
            <a:endParaRPr lang="zh-CN" altLang="en-US" dirty="0"/>
          </a:p>
        </p:txBody>
      </p:sp>
      <p:sp>
        <p:nvSpPr>
          <p:cNvPr id="21507" name="文本占位符 21506"/>
          <p:cNvSpPr>
            <a:spLocks noGrp="1"/>
          </p:cNvSpPr>
          <p:nvPr>
            <p:ph type="body" idx="1"/>
          </p:nvPr>
        </p:nvSpPr>
        <p:spPr/>
        <p:txBody>
          <a:bodyPr vert="horz" wrap="square" lIns="91436" tIns="45718" rIns="91436" bIns="45718" anchor="t"/>
          <a:p>
            <a:r>
              <a:rPr lang="zh-CN" altLang="en-US"/>
              <a:t>解决这些问题的思路</a:t>
            </a:r>
            <a:endParaRPr lang="zh-CN" altLang="en-US"/>
          </a:p>
          <a:p>
            <a:endParaRPr lang="zh-CN" altLang="en-US"/>
          </a:p>
          <a:p>
            <a:endParaRPr lang="zh-CN" altLang="en-US"/>
          </a:p>
          <a:p>
            <a:endParaRPr lang="zh-CN" altLang="en-US"/>
          </a:p>
          <a:p>
            <a:endParaRPr lang="zh-CN" altLang="en-US"/>
          </a:p>
          <a:p>
            <a:pPr marL="1905" lvl="1" indent="455295"/>
            <a:r>
              <a:rPr lang="zh-CN" altLang="en-US"/>
              <a:t>良好的特征表达，对最终算法的准确性起了非常关键的作用，而且系统主要的计算和测试工作都耗在这一大部分。</a:t>
            </a:r>
            <a:endParaRPr lang="zh-CN" altLang="en-US"/>
          </a:p>
          <a:p>
            <a:pPr marL="1905" lvl="1" indent="455295"/>
            <a:r>
              <a:rPr lang="zh-CN" altLang="en-US"/>
              <a:t>但实际中一般都是人工完成的。</a:t>
            </a:r>
            <a:endParaRPr lang="zh-CN" altLang="en-US"/>
          </a:p>
        </p:txBody>
      </p:sp>
      <p:pic>
        <p:nvPicPr>
          <p:cNvPr id="21508" name="Picture 3"/>
          <p:cNvPicPr>
            <a:picLocks noChangeAspect="1"/>
          </p:cNvPicPr>
          <p:nvPr/>
        </p:nvPicPr>
        <p:blipFill>
          <a:blip r:embed="rId1"/>
          <a:stretch>
            <a:fillRect/>
          </a:stretch>
        </p:blipFill>
        <p:spPr>
          <a:xfrm>
            <a:off x="1600200" y="2057400"/>
            <a:ext cx="9483725" cy="1066800"/>
          </a:xfrm>
          <a:prstGeom prst="rect">
            <a:avLst/>
          </a:prstGeom>
          <a:noFill/>
          <a:ln w="9525">
            <a:noFill/>
          </a:ln>
        </p:spPr>
      </p:pic>
      <p:sp>
        <p:nvSpPr>
          <p:cNvPr id="21509" name="右大括号 21508"/>
          <p:cNvSpPr/>
          <p:nvPr/>
        </p:nvSpPr>
        <p:spPr>
          <a:xfrm rot="5400000">
            <a:off x="6134100" y="876300"/>
            <a:ext cx="228600" cy="5029200"/>
          </a:xfrm>
          <a:prstGeom prst="rightBrace">
            <a:avLst>
              <a:gd name="adj1" fmla="val 183333"/>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21510" name="文本框 21509"/>
          <p:cNvSpPr txBox="1"/>
          <p:nvPr/>
        </p:nvSpPr>
        <p:spPr>
          <a:xfrm>
            <a:off x="5487988" y="3657600"/>
            <a:ext cx="1577975" cy="457200"/>
          </a:xfrm>
          <a:prstGeom prst="rect">
            <a:avLst/>
          </a:prstGeom>
          <a:noFill/>
          <a:ln w="9525">
            <a:noFill/>
          </a:ln>
        </p:spPr>
        <p:txBody>
          <a:bodyPr wrap="square">
            <a:spAutoFit/>
          </a:bodyPr>
          <a:p>
            <a:r>
              <a:rPr lang="zh-CN" altLang="en-US" sz="2400" dirty="0">
                <a:ea typeface="宋体" panose="02010600030101010101" pitchFamily="2" charset="-122"/>
              </a:rPr>
              <a:t>特征表达</a:t>
            </a:r>
            <a:endParaRPr lang="zh-CN" altLang="en-US" sz="2400" dirty="0">
              <a:ea typeface="宋体" panose="02010600030101010101" pitchFamily="2" charset="-122"/>
            </a:endParaRPr>
          </a:p>
        </p:txBody>
      </p:sp>
      <p:sp>
        <p:nvSpPr>
          <p:cNvPr id="21511" name="文本框 21510"/>
          <p:cNvSpPr txBox="1"/>
          <p:nvPr/>
        </p:nvSpPr>
        <p:spPr>
          <a:xfrm>
            <a:off x="2590800" y="4267200"/>
            <a:ext cx="6705600" cy="642938"/>
          </a:xfrm>
          <a:prstGeom prst="rect">
            <a:avLst/>
          </a:prstGeom>
          <a:solidFill>
            <a:srgbClr val="FFFF00">
              <a:alpha val="100000"/>
            </a:srgbClr>
          </a:solidFill>
          <a:ln w="9525">
            <a:noFill/>
          </a:ln>
        </p:spPr>
        <p:txBody>
          <a:bodyPr wrap="square" lIns="90170" tIns="46990" rIns="90170" bIns="46990">
            <a:spAutoFit/>
          </a:bodyPr>
          <a:p>
            <a:r>
              <a:rPr lang="zh-CN" altLang="en-US" sz="3600">
                <a:solidFill>
                  <a:schemeClr val="accent2"/>
                </a:solidFill>
                <a:ea typeface="宋体" panose="02010600030101010101" pitchFamily="2" charset="-122"/>
              </a:rPr>
              <a:t>能不能自动地学习一些特征呢？</a:t>
            </a:r>
            <a:endParaRPr lang="zh-CN" altLang="en-US" sz="3600">
              <a:solidFill>
                <a:schemeClr val="accent2"/>
              </a:solidFill>
              <a:ea typeface="宋体" panose="02010600030101010101" pitchFamily="2" charset="-122"/>
            </a:endParaRPr>
          </a:p>
        </p:txBody>
      </p:sp>
      <p:sp>
        <p:nvSpPr>
          <p:cNvPr id="21512" name="文本框 21511"/>
          <p:cNvSpPr txBox="1"/>
          <p:nvPr/>
        </p:nvSpPr>
        <p:spPr>
          <a:xfrm>
            <a:off x="3048000" y="5334000"/>
            <a:ext cx="5181600" cy="765175"/>
          </a:xfrm>
          <a:prstGeom prst="rect">
            <a:avLst/>
          </a:prstGeom>
          <a:solidFill>
            <a:srgbClr val="FFFF00">
              <a:alpha val="100000"/>
            </a:srgbClr>
          </a:solidFill>
          <a:ln w="9525">
            <a:noFill/>
          </a:ln>
        </p:spPr>
        <p:txBody>
          <a:bodyPr vert="horz" wrap="square" lIns="90170" tIns="46990" rIns="90170" bIns="46990" anchor="t">
            <a:spAutoFit/>
          </a:bodyPr>
          <a:p>
            <a:r>
              <a:rPr lang="zh-CN" altLang="en-US" sz="4400" dirty="0">
                <a:solidFill>
                  <a:srgbClr val="FF0000"/>
                </a:solidFill>
                <a:ea typeface="宋体" panose="02010600030101010101" pitchFamily="2" charset="-122"/>
              </a:rPr>
              <a:t>能！Deep Learning</a:t>
            </a:r>
            <a:endParaRPr lang="zh-CN" altLang="en-US" sz="4400" dirty="0">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bldLvl="0"/>
      <p:bldP spid="21512" grpId="0" bldLvl="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生物学启示</a:t>
            </a:r>
            <a:endParaRPr lang="zh-CN" altLang="en-US" dirty="0">
              <a:ea typeface="宋体" panose="02010600030101010101" pitchFamily="2" charset="-122"/>
            </a:endParaRPr>
          </a:p>
        </p:txBody>
      </p:sp>
      <p:sp>
        <p:nvSpPr>
          <p:cNvPr id="23554" name="Rectangle 3"/>
          <p:cNvSpPr>
            <a:spLocks noGrp="1"/>
          </p:cNvSpPr>
          <p:nvPr>
            <p:ph idx="1"/>
          </p:nvPr>
        </p:nvSpPr>
        <p:spPr>
          <a:xfrm>
            <a:off x="406400" y="1397000"/>
            <a:ext cx="6832600" cy="4729163"/>
          </a:xfrm>
        </p:spPr>
        <p:txBody>
          <a:bodyPr wrap="square" lIns="91436" tIns="45718" rIns="91436" bIns="45718" anchor="t"/>
          <a:p>
            <a:pPr eaLnBrk="1" hangingPunct="1"/>
            <a:r>
              <a:rPr lang="zh-CN" altLang="en-US" dirty="0">
                <a:ea typeface="宋体" panose="02010600030101010101" pitchFamily="2" charset="-122"/>
              </a:rPr>
              <a:t>人脑视觉机理</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“视觉系统的信息处理”：可视皮层是分级的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神经-中枢-大脑的工作过程，或许是一个不断迭代、不断抽象的过程。</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关键词：一个是</a:t>
            </a:r>
            <a:r>
              <a:rPr lang="zh-CN" altLang="en-US" dirty="0">
                <a:solidFill>
                  <a:srgbClr val="FF0000"/>
                </a:solidFill>
                <a:ea typeface="宋体" panose="02010600030101010101" pitchFamily="2" charset="-122"/>
              </a:rPr>
              <a:t>抽象</a:t>
            </a:r>
            <a:r>
              <a:rPr lang="zh-CN" altLang="en-US" dirty="0">
                <a:ea typeface="宋体" panose="02010600030101010101" pitchFamily="2" charset="-122"/>
              </a:rPr>
              <a:t>，一个是</a:t>
            </a:r>
            <a:r>
              <a:rPr lang="zh-CN" altLang="en-US" dirty="0">
                <a:solidFill>
                  <a:srgbClr val="FF0000"/>
                </a:solidFill>
                <a:ea typeface="宋体" panose="02010600030101010101" pitchFamily="2" charset="-122"/>
              </a:rPr>
              <a:t>迭代</a:t>
            </a:r>
            <a:r>
              <a:rPr lang="zh-CN" altLang="en-US" dirty="0">
                <a:ea typeface="宋体" panose="02010600030101010101" pitchFamily="2" charset="-122"/>
              </a:rPr>
              <a:t>。</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从原始信号，做低级抽象，逐渐向高级抽象迭代。人类的逻辑思维，经常使用高度抽象的概念。</a:t>
            </a:r>
            <a:endParaRPr lang="zh-CN" altLang="en-US" dirty="0">
              <a:ea typeface="宋体" panose="02010600030101010101" pitchFamily="2" charset="-122"/>
            </a:endParaRPr>
          </a:p>
        </p:txBody>
      </p:sp>
      <p:pic>
        <p:nvPicPr>
          <p:cNvPr id="23555" name="图片 67" descr="IMG_256"/>
          <p:cNvPicPr>
            <a:picLocks noChangeAspect="1"/>
          </p:cNvPicPr>
          <p:nvPr/>
        </p:nvPicPr>
        <p:blipFill>
          <a:blip r:embed="rId1"/>
          <a:stretch>
            <a:fillRect/>
          </a:stretch>
        </p:blipFill>
        <p:spPr>
          <a:xfrm>
            <a:off x="7391400" y="2971800"/>
            <a:ext cx="4521200" cy="28194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25601"/>
          <p:cNvSpPr>
            <a:spLocks noGrp="1"/>
          </p:cNvSpPr>
          <p:nvPr>
            <p:ph type="title"/>
          </p:nvPr>
        </p:nvSpPr>
        <p:spPr/>
        <p:txBody>
          <a:bodyPr vert="horz" wrap="square" lIns="91436" tIns="45718" rIns="91436" bIns="45718" anchor="ctr"/>
          <a:p>
            <a:r>
              <a:rPr lang="zh-CN" altLang="en-US" dirty="0">
                <a:ea typeface="宋体" panose="02010600030101010101" pitchFamily="2" charset="-122"/>
              </a:rPr>
              <a:t>不同水平的抽象</a:t>
            </a:r>
            <a:endParaRPr lang="zh-CN" altLang="en-US" dirty="0"/>
          </a:p>
        </p:txBody>
      </p:sp>
      <p:sp>
        <p:nvSpPr>
          <p:cNvPr id="25603" name="文本占位符 25602"/>
          <p:cNvSpPr>
            <a:spLocks noGrp="1"/>
          </p:cNvSpPr>
          <p:nvPr>
            <p:ph type="body" idx="1"/>
          </p:nvPr>
        </p:nvSpPr>
        <p:spPr/>
        <p:txBody>
          <a:bodyPr vert="horz" wrap="square" lIns="91436" tIns="45718" rIns="91436" bIns="45718" anchor="t"/>
          <a:p>
            <a:r>
              <a:rPr lang="zh-CN" altLang="en-US" dirty="0">
                <a:ea typeface="宋体" panose="02010600030101010101" pitchFamily="2" charset="-122"/>
              </a:rPr>
              <a:t>层次化表示</a:t>
            </a:r>
            <a:endParaRPr lang="zh-CN" altLang="en-US" dirty="0"/>
          </a:p>
        </p:txBody>
      </p:sp>
      <p:pic>
        <p:nvPicPr>
          <p:cNvPr id="25604" name="图片 25603" descr="IMG_256"/>
          <p:cNvPicPr>
            <a:picLocks noChangeAspect="1"/>
          </p:cNvPicPr>
          <p:nvPr/>
        </p:nvPicPr>
        <p:blipFill>
          <a:blip r:embed="rId1"/>
          <a:stretch>
            <a:fillRect/>
          </a:stretch>
        </p:blipFill>
        <p:spPr>
          <a:xfrm>
            <a:off x="4419600" y="1371600"/>
            <a:ext cx="6961188" cy="5219700"/>
          </a:xfrm>
          <a:prstGeom prst="rect">
            <a:avLst/>
          </a:prstGeom>
          <a:noFill/>
          <a:ln w="9525">
            <a:noFill/>
          </a:ln>
        </p:spPr>
      </p:pic>
      <p:sp>
        <p:nvSpPr>
          <p:cNvPr id="25605" name="文本框 25604"/>
          <p:cNvSpPr txBox="1"/>
          <p:nvPr/>
        </p:nvSpPr>
        <p:spPr>
          <a:xfrm>
            <a:off x="8839200" y="5029200"/>
            <a:ext cx="2286000" cy="457200"/>
          </a:xfrm>
          <a:prstGeom prst="rect">
            <a:avLst/>
          </a:prstGeom>
          <a:noFill/>
          <a:ln w="9525">
            <a:noFill/>
          </a:ln>
        </p:spPr>
        <p:txBody>
          <a:bodyPr wrap="square">
            <a:spAutoFit/>
          </a:bodyPr>
          <a:p>
            <a:r>
              <a:rPr lang="zh-CN" altLang="en-US" sz="2400" dirty="0">
                <a:ea typeface="宋体" panose="02010600030101010101" pitchFamily="2" charset="-122"/>
              </a:rPr>
              <a:t>脑的深层结构</a:t>
            </a:r>
            <a:endParaRPr lang="zh-CN" altLang="en-US" sz="2400" dirty="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why go deep?</a:t>
            </a:r>
            <a:endParaRPr lang="zh-CN" altLang="zh-CN" dirty="0">
              <a:ea typeface="宋体" panose="02010600030101010101" pitchFamily="2" charset="-122"/>
            </a:endParaRPr>
          </a:p>
        </p:txBody>
      </p:sp>
      <p:sp>
        <p:nvSpPr>
          <p:cNvPr id="2662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深层结构能够有效被表达</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对相同的函数需要更少的计算单元</a:t>
            </a:r>
            <a:endParaRPr lang="zh-CN" altLang="en-US" dirty="0">
              <a:ea typeface="宋体" panose="02010600030101010101" pitchFamily="2" charset="-122"/>
            </a:endParaRPr>
          </a:p>
          <a:p>
            <a:pPr eaLnBrk="1" hangingPunct="1"/>
            <a:r>
              <a:rPr lang="zh-CN" altLang="en-US" dirty="0">
                <a:ea typeface="宋体" panose="02010600030101010101" pitchFamily="2" charset="-122"/>
              </a:rPr>
              <a:t>深层结构可产生层次化特征表达</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允许非局部扩展</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可解释性</a:t>
            </a:r>
            <a:endParaRPr lang="zh-CN" altLang="en-US" dirty="0">
              <a:ea typeface="宋体" panose="02010600030101010101" pitchFamily="2" charset="-122"/>
            </a:endParaRPr>
          </a:p>
          <a:p>
            <a:pPr eaLnBrk="1" hangingPunct="1"/>
            <a:r>
              <a:rPr lang="zh-CN" altLang="en-US" dirty="0">
                <a:ea typeface="宋体" panose="02010600030101010101" pitchFamily="2" charset="-122"/>
              </a:rPr>
              <a:t>多层隐变量允许统计上的组合共享</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深层结构有效（vision, audio, NLP等）！</a:t>
            </a:r>
            <a:endParaRPr lang="zh-CN" altLang="en-US" dirty="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27649"/>
          <p:cNvSpPr>
            <a:spLocks noGrp="1"/>
          </p:cNvSpPr>
          <p:nvPr>
            <p:ph type="title"/>
          </p:nvPr>
        </p:nvSpPr>
        <p:spPr/>
        <p:txBody>
          <a:bodyPr vert="horz" wrap="square" lIns="91436" tIns="45718" rIns="91436" bIns="45718" anchor="ctr"/>
          <a:p>
            <a:r>
              <a:rPr lang="en-US" altLang="zh-CN"/>
              <a:t>Computer Vision Features</a:t>
            </a:r>
            <a:endParaRPr lang="en-US" altLang="zh-CN"/>
          </a:p>
        </p:txBody>
      </p:sp>
      <p:sp>
        <p:nvSpPr>
          <p:cNvPr id="27651" name="文本占位符 27650"/>
          <p:cNvSpPr>
            <a:spLocks noGrp="1"/>
          </p:cNvSpPr>
          <p:nvPr>
            <p:ph type="body" idx="1"/>
          </p:nvPr>
        </p:nvSpPr>
        <p:spPr/>
        <p:txBody>
          <a:bodyPr vert="horz" wrap="square" lIns="91436" tIns="45718" rIns="91436" bIns="45718" anchor="t"/>
          <a:p/>
        </p:txBody>
      </p:sp>
      <p:pic>
        <p:nvPicPr>
          <p:cNvPr id="27652" name="图片 27651"/>
          <p:cNvPicPr>
            <a:picLocks noChangeAspect="1"/>
          </p:cNvPicPr>
          <p:nvPr/>
        </p:nvPicPr>
        <p:blipFill>
          <a:blip r:embed="rId1"/>
          <a:stretch>
            <a:fillRect/>
          </a:stretch>
        </p:blipFill>
        <p:spPr>
          <a:xfrm>
            <a:off x="2133600" y="1219200"/>
            <a:ext cx="8420100" cy="5476875"/>
          </a:xfrm>
          <a:prstGeom prst="rect">
            <a:avLst/>
          </a:prstGeom>
          <a:noFill/>
          <a:ln w="9525">
            <a:noFill/>
          </a:ln>
        </p:spPr>
      </p:pic>
      <p:pic>
        <p:nvPicPr>
          <p:cNvPr id="27653" name="图片 27652"/>
          <p:cNvPicPr>
            <a:picLocks noChangeAspect="1"/>
          </p:cNvPicPr>
          <p:nvPr/>
        </p:nvPicPr>
        <p:blipFill>
          <a:blip r:embed="rId2"/>
          <a:stretch>
            <a:fillRect/>
          </a:stretch>
        </p:blipFill>
        <p:spPr>
          <a:xfrm>
            <a:off x="2168525" y="1139825"/>
            <a:ext cx="8458200" cy="5486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28673"/>
          <p:cNvSpPr>
            <a:spLocks noGrp="1"/>
          </p:cNvSpPr>
          <p:nvPr>
            <p:ph type="title"/>
          </p:nvPr>
        </p:nvSpPr>
        <p:spPr/>
        <p:txBody>
          <a:bodyPr vert="horz" wrap="square" lIns="91436" tIns="45718" rIns="91436" bIns="45718" anchor="ctr"/>
          <a:p>
            <a:r>
              <a:rPr lang="en-US" altLang="zh-CN"/>
              <a:t>Audio Features</a:t>
            </a:r>
            <a:endParaRPr lang="en-US" altLang="zh-CN"/>
          </a:p>
        </p:txBody>
      </p:sp>
      <p:sp>
        <p:nvSpPr>
          <p:cNvPr id="28675" name="文本占位符 28674"/>
          <p:cNvSpPr>
            <a:spLocks noGrp="1"/>
          </p:cNvSpPr>
          <p:nvPr>
            <p:ph type="body" idx="1"/>
          </p:nvPr>
        </p:nvSpPr>
        <p:spPr/>
        <p:txBody>
          <a:bodyPr vert="horz" wrap="square" lIns="91436" tIns="45718" rIns="91436" bIns="45718" anchor="t"/>
          <a:p/>
        </p:txBody>
      </p:sp>
      <p:pic>
        <p:nvPicPr>
          <p:cNvPr id="28676" name="图片 28675"/>
          <p:cNvPicPr>
            <a:picLocks noChangeAspect="1"/>
          </p:cNvPicPr>
          <p:nvPr/>
        </p:nvPicPr>
        <p:blipFill>
          <a:blip r:embed="rId1"/>
          <a:stretch>
            <a:fillRect/>
          </a:stretch>
        </p:blipFill>
        <p:spPr>
          <a:xfrm>
            <a:off x="1924050" y="1333500"/>
            <a:ext cx="8343900" cy="5095875"/>
          </a:xfrm>
          <a:prstGeom prst="rect">
            <a:avLst/>
          </a:prstGeom>
          <a:noFill/>
          <a:ln w="9525">
            <a:noFill/>
          </a:ln>
        </p:spPr>
      </p:pic>
      <p:pic>
        <p:nvPicPr>
          <p:cNvPr id="28677" name="图片 28676"/>
          <p:cNvPicPr>
            <a:picLocks noChangeAspect="1"/>
          </p:cNvPicPr>
          <p:nvPr/>
        </p:nvPicPr>
        <p:blipFill>
          <a:blip r:embed="rId2"/>
          <a:stretch>
            <a:fillRect/>
          </a:stretch>
        </p:blipFill>
        <p:spPr>
          <a:xfrm>
            <a:off x="1981200" y="1309688"/>
            <a:ext cx="8229600" cy="54483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深层 vs 浅层神经网络</a:t>
            </a:r>
            <a:endParaRPr lang="zh-CN" altLang="en-US" dirty="0">
              <a:ea typeface="宋体" panose="02010600030101010101" pitchFamily="2" charset="-122"/>
            </a:endParaRPr>
          </a:p>
        </p:txBody>
      </p:sp>
      <p:sp>
        <p:nvSpPr>
          <p:cNvPr id="3072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多隐层的人工神经网络具有优异的特征学习能力，学习得到的特征对数据有更本质的刻画，从而有利于可视化或分类</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深层网络结构中，高层可以综合应用低层信息</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低层关注“局部”，高层关注“全局”、更具有语义化</a:t>
            </a:r>
            <a:endParaRPr lang="zh-CN" altLang="en-US" dirty="0">
              <a:ea typeface="宋体" panose="02010600030101010101" pitchFamily="2" charset="-122"/>
            </a:endParaRPr>
          </a:p>
          <a:p>
            <a:pPr lvl="2" eaLnBrk="1" hangingPunct="1"/>
            <a:endParaRPr lang="zh-CN" altLang="zh-CN" dirty="0">
              <a:ea typeface="宋体" panose="02010600030101010101" pitchFamily="2" charset="-122"/>
            </a:endParaRPr>
          </a:p>
          <a:p>
            <a:pPr eaLnBrk="1" hangingPunct="1"/>
            <a:r>
              <a:rPr lang="zh-CN" altLang="en-US" dirty="0">
                <a:ea typeface="宋体" panose="02010600030101010101" pitchFamily="2" charset="-122"/>
              </a:rPr>
              <a:t>深度神经网络在训练上的难度，可以通过“逐层初始化”（</a:t>
            </a:r>
            <a:r>
              <a:rPr lang="zh-CN" altLang="zh-CN" dirty="0">
                <a:ea typeface="宋体" panose="02010600030101010101" pitchFamily="2" charset="-122"/>
              </a:rPr>
              <a:t>layer-wise pre-training</a:t>
            </a:r>
            <a:r>
              <a:rPr lang="zh-CN" altLang="en-US" dirty="0">
                <a:ea typeface="宋体" panose="02010600030101010101" pitchFamily="2" charset="-122"/>
              </a:rPr>
              <a:t>）来有效克服。</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为自适应地学习非线性处理过程提供了一种可能的简洁、普适的结构模型</a:t>
            </a:r>
            <a:endParaRPr lang="zh-CN" altLang="en-US" dirty="0">
              <a:ea typeface="宋体" panose="02010600030101010101" pitchFamily="2" charset="-122"/>
            </a:endParaRPr>
          </a:p>
          <a:p>
            <a:pPr eaLnBrk="1" hangingPunct="1"/>
            <a:endParaRPr lang="zh-CN" altLang="zh-CN" dirty="0">
              <a:ea typeface="宋体" panose="02010600030101010101" pitchFamily="2" charset="-122"/>
            </a:endParaRPr>
          </a:p>
          <a:p>
            <a:pPr eaLnBrk="1" hangingPunct="1"/>
            <a:endParaRPr lang="zh-CN" altLang="zh-CN" dirty="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深层 </a:t>
            </a:r>
            <a:r>
              <a:rPr lang="zh-CN" altLang="zh-CN" dirty="0">
                <a:ea typeface="宋体" panose="02010600030101010101" pitchFamily="2" charset="-122"/>
              </a:rPr>
              <a:t>vs </a:t>
            </a:r>
            <a:r>
              <a:rPr lang="zh-CN" altLang="en-US" dirty="0">
                <a:ea typeface="宋体" panose="02010600030101010101" pitchFamily="2" charset="-122"/>
              </a:rPr>
              <a:t>浅层神经网络</a:t>
            </a:r>
            <a:endParaRPr lang="zh-CN" altLang="en-US" dirty="0">
              <a:ea typeface="宋体" panose="02010600030101010101" pitchFamily="2" charset="-122"/>
            </a:endParaRPr>
          </a:p>
        </p:txBody>
      </p:sp>
      <p:sp>
        <p:nvSpPr>
          <p:cNvPr id="31746" name="Rectangle 3"/>
          <p:cNvSpPr>
            <a:spLocks noGrp="1"/>
          </p:cNvSpPr>
          <p:nvPr>
            <p:ph idx="1"/>
          </p:nvPr>
        </p:nvSpPr>
        <p:spPr/>
        <p:txBody>
          <a:bodyPr wrap="square" lIns="91436" tIns="45718" rIns="91436" bIns="45718" anchor="t"/>
          <a:p>
            <a:pPr eaLnBrk="1" hangingPunct="1"/>
            <a:r>
              <a:rPr lang="zh-CN" altLang="zh-CN" dirty="0">
                <a:ea typeface="宋体" panose="02010600030101010101" pitchFamily="2" charset="-122"/>
              </a:rPr>
              <a:t>“</a:t>
            </a:r>
            <a:r>
              <a:rPr lang="zh-CN" altLang="en-US" dirty="0">
                <a:ea typeface="宋体" panose="02010600030101010101" pitchFamily="2" charset="-122"/>
              </a:rPr>
              <a:t>深度模型”是手段，“特征学习”是目的。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强调了模型结构的深度，通常有</a:t>
            </a:r>
            <a:r>
              <a:rPr lang="zh-CN" altLang="zh-CN" dirty="0">
                <a:ea typeface="宋体" panose="02010600030101010101" pitchFamily="2" charset="-122"/>
              </a:rPr>
              <a:t>5</a:t>
            </a:r>
            <a:r>
              <a:rPr lang="zh-CN" altLang="en-US" dirty="0">
                <a:ea typeface="宋体" panose="02010600030101010101" pitchFamily="2" charset="-122"/>
              </a:rPr>
              <a:t>层、</a:t>
            </a:r>
            <a:r>
              <a:rPr lang="zh-CN" altLang="zh-CN" dirty="0">
                <a:ea typeface="宋体" panose="02010600030101010101" pitchFamily="2" charset="-122"/>
              </a:rPr>
              <a:t>6</a:t>
            </a:r>
            <a:r>
              <a:rPr lang="zh-CN" altLang="en-US" dirty="0">
                <a:ea typeface="宋体" panose="02010600030101010101" pitchFamily="2" charset="-122"/>
              </a:rPr>
              <a:t>层，甚至</a:t>
            </a:r>
            <a:r>
              <a:rPr lang="zh-CN" altLang="zh-CN" dirty="0">
                <a:ea typeface="宋体" panose="02010600030101010101" pitchFamily="2" charset="-122"/>
              </a:rPr>
              <a:t>10</a:t>
            </a:r>
            <a:r>
              <a:rPr lang="zh-CN" altLang="en-US" dirty="0">
                <a:ea typeface="宋体" panose="02010600030101010101" pitchFamily="2" charset="-122"/>
              </a:rPr>
              <a:t>多层的隐层节点；</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明确突出了特征学习的重要性，也就是说，通过逐层特征变换，将样本在原空间的特征表示变换到一个新特征空间，从而使分类或预测更加容易。</a:t>
            </a:r>
            <a:endParaRPr lang="zh-CN" altLang="en-US" dirty="0">
              <a:ea typeface="宋体" panose="02010600030101010101" pitchFamily="2" charset="-122"/>
            </a:endParaRPr>
          </a:p>
          <a:p>
            <a:pPr lvl="2" eaLnBrk="1" hangingPunct="1"/>
            <a:endParaRPr lang="zh-CN" altLang="zh-CN" dirty="0">
              <a:ea typeface="宋体" panose="02010600030101010101" pitchFamily="2" charset="-122"/>
            </a:endParaRPr>
          </a:p>
          <a:p>
            <a:pPr eaLnBrk="1" hangingPunct="1"/>
            <a:r>
              <a:rPr lang="zh-CN" altLang="en-US" dirty="0">
                <a:ea typeface="宋体" panose="02010600030101010101" pitchFamily="2" charset="-122"/>
              </a:rPr>
              <a:t>与人工规则构造特征的方法相比，利用大数据来学习特征，更能够刻画数据的丰富内在信息。</a:t>
            </a:r>
            <a:endParaRPr lang="zh-CN" altLang="en-US" dirty="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Picture 2"/>
          <p:cNvPicPr>
            <a:picLocks noChangeAspect="1"/>
          </p:cNvPicPr>
          <p:nvPr/>
        </p:nvPicPr>
        <p:blipFill>
          <a:blip r:embed="rId1"/>
          <a:stretch>
            <a:fillRect/>
          </a:stretch>
        </p:blipFill>
        <p:spPr>
          <a:xfrm>
            <a:off x="5638800" y="2362200"/>
            <a:ext cx="6438900" cy="3076575"/>
          </a:xfrm>
          <a:prstGeom prst="rect">
            <a:avLst/>
          </a:prstGeom>
          <a:noFill/>
          <a:ln w="9525">
            <a:noFill/>
          </a:ln>
        </p:spPr>
      </p:pic>
      <p:sp>
        <p:nvSpPr>
          <p:cNvPr id="2" name="Rectangle 3"/>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BP算法的问题</a:t>
            </a:r>
            <a:endParaRPr lang="zh-CN" altLang="en-US" dirty="0">
              <a:ea typeface="宋体" panose="02010600030101010101" pitchFamily="2" charset="-122"/>
            </a:endParaRPr>
          </a:p>
        </p:txBody>
      </p:sp>
      <p:sp>
        <p:nvSpPr>
          <p:cNvPr id="33795" name="Rectangle 4"/>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需要带标签训练数据</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几乎所有的数据是无标签的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人脑可以从无标签数据中学习</a:t>
            </a:r>
            <a:endParaRPr lang="zh-CN" altLang="en-US" dirty="0">
              <a:ea typeface="宋体" panose="02010600030101010101" pitchFamily="2" charset="-122"/>
            </a:endParaRPr>
          </a:p>
          <a:p>
            <a:pPr eaLnBrk="1" hangingPunct="1"/>
            <a:r>
              <a:rPr lang="zh-CN" altLang="en-US" dirty="0">
                <a:ea typeface="宋体" panose="02010600030101010101" pitchFamily="2" charset="-122"/>
              </a:rPr>
              <a:t>局部极小</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对深层网络远离了最优解</a:t>
            </a:r>
            <a:endParaRPr lang="zh-CN" altLang="en-US" dirty="0">
              <a:ea typeface="宋体" panose="02010600030101010101" pitchFamily="2" charset="-122"/>
            </a:endParaRPr>
          </a:p>
          <a:p>
            <a:pPr eaLnBrk="1" hangingPunct="1"/>
            <a:r>
              <a:rPr lang="zh-CN" altLang="en-US" dirty="0">
                <a:ea typeface="宋体" panose="02010600030101010101" pitchFamily="2" charset="-122"/>
              </a:rPr>
              <a:t>学习时间不适合大数据</a:t>
            </a:r>
            <a:endParaRPr lang="zh-CN" altLang="en-US" dirty="0">
              <a:ea typeface="宋体" panose="02010600030101010101" pitchFamily="2" charset="-122"/>
            </a:endParaRPr>
          </a:p>
          <a:p>
            <a:pPr eaLnBrk="1" hangingPunct="1"/>
            <a:r>
              <a:rPr lang="zh-CN" altLang="en-US" dirty="0">
                <a:ea typeface="宋体" panose="02010600030101010101" pitchFamily="2" charset="-122"/>
              </a:rPr>
              <a:t>梯度消失</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Below top few layers, correction signal is minimal</a:t>
            </a:r>
            <a:endParaRPr lang="zh-CN" altLang="en-US" dirty="0">
              <a:ea typeface="宋体" panose="02010600030101010101" pitchFamily="2" charset="-122"/>
            </a:endParaRPr>
          </a:p>
        </p:txBody>
      </p:sp>
      <p:graphicFrame>
        <p:nvGraphicFramePr>
          <p:cNvPr id="33796" name="对象 1"/>
          <p:cNvGraphicFramePr>
            <a:graphicFrameLocks noChangeAspect="1"/>
          </p:cNvGraphicFramePr>
          <p:nvPr/>
        </p:nvGraphicFramePr>
        <p:xfrm>
          <a:off x="1219200" y="5257800"/>
          <a:ext cx="8534400" cy="1395413"/>
        </p:xfrm>
        <a:graphic>
          <a:graphicData uri="http://schemas.openxmlformats.org/presentationml/2006/ole">
            <mc:AlternateContent xmlns:mc="http://schemas.openxmlformats.org/markup-compatibility/2006">
              <mc:Choice xmlns:v="urn:schemas-microsoft-com:vml" Requires="v">
                <p:oleObj spid="_x0000_s3084" name="" r:id="rId2" imgW="3200400" imgH="685800" progId="Equation.3">
                  <p:embed/>
                </p:oleObj>
              </mc:Choice>
              <mc:Fallback>
                <p:oleObj name="" r:id="rId2" imgW="3200400" imgH="685800" progId="Equation.3">
                  <p:embed/>
                  <p:pic>
                    <p:nvPicPr>
                      <p:cNvPr id="0" name="图片 3083"/>
                      <p:cNvPicPr/>
                      <p:nvPr/>
                    </p:nvPicPr>
                    <p:blipFill>
                      <a:blip r:embed="rId3"/>
                      <a:stretch>
                        <a:fillRect/>
                      </a:stretch>
                    </p:blipFill>
                    <p:spPr>
                      <a:xfrm>
                        <a:off x="1219200" y="5257800"/>
                        <a:ext cx="8534400" cy="1395413"/>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克服BP的限制</a:t>
            </a:r>
            <a:endParaRPr lang="zh-CN" altLang="en-US" dirty="0">
              <a:ea typeface="宋体" panose="02010600030101010101" pitchFamily="2" charset="-122"/>
            </a:endParaRPr>
          </a:p>
        </p:txBody>
      </p:sp>
      <p:sp>
        <p:nvSpPr>
          <p:cNvPr id="3584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梯度方法对输入的结构建模</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建立产生输入的生成式模型，调整参数使得生成式模型的概率最大</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Learn p(image)  not  p(label | image)</a:t>
            </a:r>
            <a:endParaRPr lang="zh-CN" altLang="en-US" dirty="0">
              <a:ea typeface="宋体" panose="02010600030101010101" pitchFamily="2" charset="-122"/>
            </a:endParaRPr>
          </a:p>
        </p:txBody>
      </p:sp>
      <p:sp>
        <p:nvSpPr>
          <p:cNvPr id="35844" name="Text Box 4"/>
          <p:cNvSpPr txBox="1"/>
          <p:nvPr/>
        </p:nvSpPr>
        <p:spPr>
          <a:xfrm>
            <a:off x="838200" y="4191000"/>
            <a:ext cx="7620000" cy="517525"/>
          </a:xfrm>
          <a:prstGeom prst="rect">
            <a:avLst/>
          </a:prstGeom>
          <a:noFill/>
          <a:ln w="9525">
            <a:noFill/>
          </a:ln>
        </p:spPr>
        <p:txBody>
          <a:bodyPr anchor="t">
            <a:spAutoFit/>
          </a:bodyPr>
          <a:p>
            <a:pPr marL="342900" indent="-342900" eaLnBrk="0" hangingPunct="0"/>
            <a:r>
              <a:rPr lang="zh-CN" altLang="zh-CN" sz="2800" dirty="0">
                <a:solidFill>
                  <a:schemeClr val="accent2"/>
                </a:solidFill>
                <a:latin typeface="Calibri" panose="020F0502020204030204" pitchFamily="2" charset="0"/>
                <a:ea typeface="宋体" panose="02010600030101010101" pitchFamily="2" charset="-122"/>
                <a:sym typeface="Arial" panose="020B0604020202020204" pitchFamily="34" charset="0"/>
              </a:rPr>
              <a:t>What kind of generative model should we learn?</a:t>
            </a:r>
            <a:endParaRPr lang="zh-CN" altLang="zh-CN"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p:txBody>
      </p:sp>
      <p:pic>
        <p:nvPicPr>
          <p:cNvPr id="35845" name="Picture 4"/>
          <p:cNvPicPr>
            <a:picLocks noChangeAspect="1"/>
          </p:cNvPicPr>
          <p:nvPr/>
        </p:nvPicPr>
        <p:blipFill>
          <a:blip r:embed="rId1"/>
          <a:stretch>
            <a:fillRect/>
          </a:stretch>
        </p:blipFill>
        <p:spPr>
          <a:xfrm>
            <a:off x="8229600" y="2819400"/>
            <a:ext cx="2971800" cy="3825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bldLvl="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5123" name="Straight Arrow Connector 3"/>
          <p:cNvCxnSpPr/>
          <p:nvPr/>
        </p:nvCxnSpPr>
        <p:spPr>
          <a:xfrm>
            <a:off x="1235075" y="1890713"/>
            <a:ext cx="0" cy="504825"/>
          </a:xfrm>
          <a:prstGeom prst="straightConnector1">
            <a:avLst/>
          </a:prstGeom>
          <a:ln w="38100" cap="flat" cmpd="sng">
            <a:solidFill>
              <a:schemeClr val="tx1"/>
            </a:solidFill>
            <a:prstDash val="solid"/>
            <a:miter/>
            <a:headEnd type="none" w="med" len="med"/>
            <a:tailEnd type="arrow" w="med" len="med"/>
          </a:ln>
        </p:spPr>
      </p:cxnSp>
      <p:sp>
        <p:nvSpPr>
          <p:cNvPr id="5124"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5125"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grpSp>
        <p:nvGrpSpPr>
          <p:cNvPr id="5126" name="组合 5125"/>
          <p:cNvGrpSpPr/>
          <p:nvPr/>
        </p:nvGrpSpPr>
        <p:grpSpPr>
          <a:xfrm>
            <a:off x="317500" y="4124325"/>
            <a:ext cx="3529013" cy="2203450"/>
            <a:chOff x="0" y="0"/>
            <a:chExt cx="5556" cy="3469"/>
          </a:xfrm>
        </p:grpSpPr>
        <p:sp>
          <p:nvSpPr>
            <p:cNvPr id="5127" name="Oval 7"/>
            <p:cNvSpPr/>
            <p:nvPr/>
          </p:nvSpPr>
          <p:spPr>
            <a:xfrm>
              <a:off x="0"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28" name="Oval 8"/>
            <p:cNvSpPr/>
            <p:nvPr/>
          </p:nvSpPr>
          <p:spPr>
            <a:xfrm>
              <a:off x="1221"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29" name="Oval 9"/>
            <p:cNvSpPr/>
            <p:nvPr/>
          </p:nvSpPr>
          <p:spPr>
            <a:xfrm>
              <a:off x="2444"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0" name="Oval 10"/>
            <p:cNvSpPr/>
            <p:nvPr/>
          </p:nvSpPr>
          <p:spPr>
            <a:xfrm>
              <a:off x="999" y="111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1" name="Oval 11"/>
            <p:cNvSpPr/>
            <p:nvPr/>
          </p:nvSpPr>
          <p:spPr>
            <a:xfrm>
              <a:off x="2444" y="111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2" name="Oval 12"/>
            <p:cNvSpPr/>
            <p:nvPr/>
          </p:nvSpPr>
          <p:spPr>
            <a:xfrm>
              <a:off x="1221" y="3053"/>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3" name="Oval 13"/>
            <p:cNvSpPr/>
            <p:nvPr/>
          </p:nvSpPr>
          <p:spPr>
            <a:xfrm>
              <a:off x="2444" y="3053"/>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4" name="Oval 14"/>
            <p:cNvSpPr/>
            <p:nvPr/>
          </p:nvSpPr>
          <p:spPr>
            <a:xfrm>
              <a:off x="3667" y="3053"/>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5" name="Oval 15"/>
            <p:cNvSpPr/>
            <p:nvPr/>
          </p:nvSpPr>
          <p:spPr>
            <a:xfrm>
              <a:off x="1779" y="0"/>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6" name="Oval 16"/>
            <p:cNvSpPr/>
            <p:nvPr/>
          </p:nvSpPr>
          <p:spPr>
            <a:xfrm>
              <a:off x="3000" y="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7" name="Oval 17"/>
            <p:cNvSpPr/>
            <p:nvPr/>
          </p:nvSpPr>
          <p:spPr>
            <a:xfrm>
              <a:off x="4000" y="1179"/>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8" name="Oval 18"/>
            <p:cNvSpPr/>
            <p:nvPr/>
          </p:nvSpPr>
          <p:spPr>
            <a:xfrm>
              <a:off x="3667" y="2082"/>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9" name="Oval 19"/>
            <p:cNvSpPr/>
            <p:nvPr/>
          </p:nvSpPr>
          <p:spPr>
            <a:xfrm>
              <a:off x="4890" y="2082"/>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5140" name="AutoShape 20"/>
            <p:cNvCxnSpPr>
              <a:stCxn id="5133" idx="0"/>
              <a:endCxn id="5129" idx="4"/>
            </p:cNvCxnSpPr>
            <p:nvPr/>
          </p:nvCxnSpPr>
          <p:spPr>
            <a:xfrm flipV="1">
              <a:off x="2778" y="2512"/>
              <a:ext cx="1" cy="528"/>
            </a:xfrm>
            <a:prstGeom prst="straightConnector1">
              <a:avLst/>
            </a:prstGeom>
            <a:ln w="9525" cap="flat" cmpd="sng">
              <a:solidFill>
                <a:schemeClr val="tx1"/>
              </a:solidFill>
              <a:prstDash val="solid"/>
              <a:miter/>
              <a:headEnd type="none" w="med" len="med"/>
              <a:tailEnd type="triangle" w="med" len="med"/>
            </a:ln>
          </p:spPr>
        </p:cxnSp>
        <p:cxnSp>
          <p:nvCxnSpPr>
            <p:cNvPr id="5141" name="AutoShape 21"/>
            <p:cNvCxnSpPr>
              <a:stCxn id="5132" idx="0"/>
              <a:endCxn id="5128" idx="4"/>
            </p:cNvCxnSpPr>
            <p:nvPr/>
          </p:nvCxnSpPr>
          <p:spPr>
            <a:xfrm flipV="1">
              <a:off x="1555" y="2512"/>
              <a:ext cx="1" cy="528"/>
            </a:xfrm>
            <a:prstGeom prst="straightConnector1">
              <a:avLst/>
            </a:prstGeom>
            <a:ln w="9525" cap="flat" cmpd="sng">
              <a:solidFill>
                <a:schemeClr val="tx1"/>
              </a:solidFill>
              <a:prstDash val="solid"/>
              <a:miter/>
              <a:headEnd type="none" w="med" len="med"/>
              <a:tailEnd type="triangle" w="med" len="med"/>
            </a:ln>
          </p:spPr>
        </p:cxnSp>
        <p:cxnSp>
          <p:nvCxnSpPr>
            <p:cNvPr id="5142" name="AutoShape 22"/>
            <p:cNvCxnSpPr>
              <a:stCxn id="5134" idx="0"/>
              <a:endCxn id="5138" idx="4"/>
            </p:cNvCxnSpPr>
            <p:nvPr/>
          </p:nvCxnSpPr>
          <p:spPr>
            <a:xfrm flipV="1">
              <a:off x="4000" y="2512"/>
              <a:ext cx="2" cy="528"/>
            </a:xfrm>
            <a:prstGeom prst="straightConnector1">
              <a:avLst/>
            </a:prstGeom>
            <a:ln w="9525" cap="flat" cmpd="sng">
              <a:solidFill>
                <a:schemeClr val="tx1"/>
              </a:solidFill>
              <a:prstDash val="solid"/>
              <a:miter/>
              <a:headEnd type="none" w="med" len="med"/>
              <a:tailEnd type="triangle" w="med" len="med"/>
            </a:ln>
          </p:spPr>
        </p:cxnSp>
        <p:cxnSp>
          <p:nvCxnSpPr>
            <p:cNvPr id="5143" name="AutoShape 23"/>
            <p:cNvCxnSpPr>
              <a:stCxn id="5129" idx="0"/>
              <a:endCxn id="5131" idx="4"/>
            </p:cNvCxnSpPr>
            <p:nvPr/>
          </p:nvCxnSpPr>
          <p:spPr>
            <a:xfrm flipV="1">
              <a:off x="2778" y="1540"/>
              <a:ext cx="1" cy="528"/>
            </a:xfrm>
            <a:prstGeom prst="straightConnector1">
              <a:avLst/>
            </a:prstGeom>
            <a:ln w="9525" cap="flat" cmpd="sng">
              <a:solidFill>
                <a:schemeClr val="tx1"/>
              </a:solidFill>
              <a:prstDash val="solid"/>
              <a:miter/>
              <a:headEnd type="none" w="med" len="med"/>
              <a:tailEnd type="triangle" w="med" len="med"/>
            </a:ln>
          </p:spPr>
        </p:cxnSp>
        <p:cxnSp>
          <p:nvCxnSpPr>
            <p:cNvPr id="5144" name="AutoShape 24"/>
            <p:cNvCxnSpPr>
              <a:stCxn id="5128" idx="0"/>
              <a:endCxn id="5130" idx="4"/>
            </p:cNvCxnSpPr>
            <p:nvPr/>
          </p:nvCxnSpPr>
          <p:spPr>
            <a:xfrm flipH="1" flipV="1">
              <a:off x="1332" y="1540"/>
              <a:ext cx="223" cy="528"/>
            </a:xfrm>
            <a:prstGeom prst="straightConnector1">
              <a:avLst/>
            </a:prstGeom>
            <a:ln w="9525" cap="flat" cmpd="sng">
              <a:solidFill>
                <a:schemeClr val="tx1"/>
              </a:solidFill>
              <a:prstDash val="solid"/>
              <a:miter/>
              <a:headEnd type="none" w="med" len="med"/>
              <a:tailEnd type="triangle" w="med" len="med"/>
            </a:ln>
          </p:spPr>
        </p:cxnSp>
        <p:cxnSp>
          <p:nvCxnSpPr>
            <p:cNvPr id="5145" name="AutoShape 25"/>
            <p:cNvCxnSpPr>
              <a:stCxn id="5138" idx="0"/>
              <a:endCxn id="5137" idx="4"/>
            </p:cNvCxnSpPr>
            <p:nvPr/>
          </p:nvCxnSpPr>
          <p:spPr>
            <a:xfrm flipV="1">
              <a:off x="4000" y="1609"/>
              <a:ext cx="333" cy="459"/>
            </a:xfrm>
            <a:prstGeom prst="straightConnector1">
              <a:avLst/>
            </a:prstGeom>
            <a:ln w="9525" cap="flat" cmpd="sng">
              <a:solidFill>
                <a:schemeClr val="tx1"/>
              </a:solidFill>
              <a:prstDash val="solid"/>
              <a:miter/>
              <a:headEnd type="none" w="med" len="med"/>
              <a:tailEnd type="triangle" w="med" len="med"/>
            </a:ln>
          </p:spPr>
        </p:cxnSp>
        <p:cxnSp>
          <p:nvCxnSpPr>
            <p:cNvPr id="5146" name="AutoShape 26"/>
            <p:cNvCxnSpPr>
              <a:stCxn id="5131" idx="7"/>
              <a:endCxn id="5136" idx="4"/>
            </p:cNvCxnSpPr>
            <p:nvPr/>
          </p:nvCxnSpPr>
          <p:spPr>
            <a:xfrm flipV="1">
              <a:off x="3013" y="429"/>
              <a:ext cx="322" cy="728"/>
            </a:xfrm>
            <a:prstGeom prst="straightConnector1">
              <a:avLst/>
            </a:prstGeom>
            <a:ln w="9525" cap="flat" cmpd="sng">
              <a:solidFill>
                <a:schemeClr val="tx1"/>
              </a:solidFill>
              <a:prstDash val="solid"/>
              <a:miter/>
              <a:headEnd type="none" w="med" len="med"/>
              <a:tailEnd type="triangle" w="med" len="med"/>
            </a:ln>
          </p:spPr>
        </p:cxnSp>
        <p:cxnSp>
          <p:nvCxnSpPr>
            <p:cNvPr id="5147" name="AutoShape 27"/>
            <p:cNvCxnSpPr>
              <a:stCxn id="5137" idx="0"/>
              <a:endCxn id="5136" idx="5"/>
            </p:cNvCxnSpPr>
            <p:nvPr/>
          </p:nvCxnSpPr>
          <p:spPr>
            <a:xfrm flipH="1" flipV="1">
              <a:off x="3570" y="368"/>
              <a:ext cx="763" cy="797"/>
            </a:xfrm>
            <a:prstGeom prst="straightConnector1">
              <a:avLst/>
            </a:prstGeom>
            <a:ln w="9525" cap="flat" cmpd="sng">
              <a:solidFill>
                <a:schemeClr val="tx1"/>
              </a:solidFill>
              <a:prstDash val="solid"/>
              <a:miter/>
              <a:headEnd type="none" w="med" len="med"/>
              <a:tailEnd type="triangle" w="med" len="med"/>
            </a:ln>
          </p:spPr>
        </p:cxnSp>
        <p:cxnSp>
          <p:nvCxnSpPr>
            <p:cNvPr id="5148" name="AutoShape 28"/>
            <p:cNvCxnSpPr>
              <a:stCxn id="5133" idx="7"/>
              <a:endCxn id="5138" idx="3"/>
            </p:cNvCxnSpPr>
            <p:nvPr/>
          </p:nvCxnSpPr>
          <p:spPr>
            <a:xfrm flipV="1">
              <a:off x="3013"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49" name="AutoShape 29"/>
            <p:cNvCxnSpPr>
              <a:stCxn id="5134" idx="7"/>
              <a:endCxn id="5139" idx="3"/>
            </p:cNvCxnSpPr>
            <p:nvPr/>
          </p:nvCxnSpPr>
          <p:spPr>
            <a:xfrm flipV="1">
              <a:off x="4236"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0" name="AutoShape 30"/>
            <p:cNvCxnSpPr>
              <a:stCxn id="5127" idx="0"/>
              <a:endCxn id="5130" idx="3"/>
            </p:cNvCxnSpPr>
            <p:nvPr/>
          </p:nvCxnSpPr>
          <p:spPr>
            <a:xfrm flipV="1">
              <a:off x="332" y="1479"/>
              <a:ext cx="764" cy="589"/>
            </a:xfrm>
            <a:prstGeom prst="straightConnector1">
              <a:avLst/>
            </a:prstGeom>
            <a:ln w="9525" cap="flat" cmpd="sng">
              <a:solidFill>
                <a:schemeClr val="tx1"/>
              </a:solidFill>
              <a:prstDash val="solid"/>
              <a:miter/>
              <a:headEnd type="none" w="med" len="med"/>
              <a:tailEnd type="triangle" w="med" len="med"/>
            </a:ln>
          </p:spPr>
        </p:cxnSp>
        <p:cxnSp>
          <p:nvCxnSpPr>
            <p:cNvPr id="5151" name="AutoShape 31"/>
            <p:cNvCxnSpPr>
              <a:stCxn id="5128" idx="7"/>
              <a:endCxn id="5131" idx="3"/>
            </p:cNvCxnSpPr>
            <p:nvPr/>
          </p:nvCxnSpPr>
          <p:spPr>
            <a:xfrm flipV="1">
              <a:off x="1791" y="1479"/>
              <a:ext cx="752" cy="650"/>
            </a:xfrm>
            <a:prstGeom prst="straightConnector1">
              <a:avLst/>
            </a:prstGeom>
            <a:ln w="9525" cap="flat" cmpd="sng">
              <a:solidFill>
                <a:schemeClr val="tx1"/>
              </a:solidFill>
              <a:prstDash val="solid"/>
              <a:miter/>
              <a:headEnd type="none" w="med" len="med"/>
              <a:tailEnd type="triangle" w="med" len="med"/>
            </a:ln>
          </p:spPr>
        </p:cxnSp>
        <p:cxnSp>
          <p:nvCxnSpPr>
            <p:cNvPr id="5152" name="AutoShape 32"/>
            <p:cNvCxnSpPr>
              <a:stCxn id="5139" idx="0"/>
              <a:endCxn id="5137" idx="5"/>
            </p:cNvCxnSpPr>
            <p:nvPr/>
          </p:nvCxnSpPr>
          <p:spPr>
            <a:xfrm flipH="1" flipV="1">
              <a:off x="4568" y="1548"/>
              <a:ext cx="655" cy="520"/>
            </a:xfrm>
            <a:prstGeom prst="straightConnector1">
              <a:avLst/>
            </a:prstGeom>
            <a:ln w="9525" cap="flat" cmpd="sng">
              <a:solidFill>
                <a:schemeClr val="tx1"/>
              </a:solidFill>
              <a:prstDash val="solid"/>
              <a:miter/>
              <a:headEnd type="none" w="med" len="med"/>
              <a:tailEnd type="triangle" w="med" len="med"/>
            </a:ln>
          </p:spPr>
        </p:cxnSp>
        <p:cxnSp>
          <p:nvCxnSpPr>
            <p:cNvPr id="5153" name="AutoShape 33"/>
            <p:cNvCxnSpPr>
              <a:stCxn id="5134" idx="1"/>
              <a:endCxn id="5129" idx="5"/>
            </p:cNvCxnSpPr>
            <p:nvPr/>
          </p:nvCxnSpPr>
          <p:spPr>
            <a:xfrm flipH="1" flipV="1">
              <a:off x="3013"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4" name="AutoShape 34"/>
            <p:cNvCxnSpPr>
              <a:stCxn id="5129" idx="1"/>
              <a:endCxn id="5130" idx="5"/>
            </p:cNvCxnSpPr>
            <p:nvPr/>
          </p:nvCxnSpPr>
          <p:spPr>
            <a:xfrm flipH="1" flipV="1">
              <a:off x="1568" y="1479"/>
              <a:ext cx="975" cy="650"/>
            </a:xfrm>
            <a:prstGeom prst="straightConnector1">
              <a:avLst/>
            </a:prstGeom>
            <a:ln w="9525" cap="flat" cmpd="sng">
              <a:solidFill>
                <a:schemeClr val="tx1"/>
              </a:solidFill>
              <a:prstDash val="solid"/>
              <a:miter/>
              <a:headEnd type="none" w="med" len="med"/>
              <a:tailEnd type="triangle" w="med" len="med"/>
            </a:ln>
          </p:spPr>
        </p:cxnSp>
        <p:cxnSp>
          <p:nvCxnSpPr>
            <p:cNvPr id="5155" name="AutoShape 35"/>
            <p:cNvCxnSpPr>
              <a:stCxn id="5138" idx="1"/>
              <a:endCxn id="5131" idx="5"/>
            </p:cNvCxnSpPr>
            <p:nvPr/>
          </p:nvCxnSpPr>
          <p:spPr>
            <a:xfrm flipH="1" flipV="1">
              <a:off x="3013" y="1479"/>
              <a:ext cx="752" cy="650"/>
            </a:xfrm>
            <a:prstGeom prst="straightConnector1">
              <a:avLst/>
            </a:prstGeom>
            <a:ln w="9525" cap="flat" cmpd="sng">
              <a:solidFill>
                <a:schemeClr val="tx1"/>
              </a:solidFill>
              <a:prstDash val="solid"/>
              <a:miter/>
              <a:headEnd type="none" w="med" len="med"/>
              <a:tailEnd type="triangle" w="med" len="med"/>
            </a:ln>
          </p:spPr>
        </p:cxnSp>
        <p:cxnSp>
          <p:nvCxnSpPr>
            <p:cNvPr id="5156" name="AutoShape 36"/>
            <p:cNvCxnSpPr>
              <a:stCxn id="5132" idx="1"/>
              <a:endCxn id="5127" idx="4"/>
            </p:cNvCxnSpPr>
            <p:nvPr/>
          </p:nvCxnSpPr>
          <p:spPr>
            <a:xfrm flipH="1" flipV="1">
              <a:off x="332" y="2512"/>
              <a:ext cx="988" cy="589"/>
            </a:xfrm>
            <a:prstGeom prst="straightConnector1">
              <a:avLst/>
            </a:prstGeom>
            <a:ln w="9525" cap="flat" cmpd="sng">
              <a:solidFill>
                <a:schemeClr val="tx1"/>
              </a:solidFill>
              <a:prstDash val="solid"/>
              <a:miter/>
              <a:headEnd type="none" w="med" len="med"/>
              <a:tailEnd type="triangle" w="med" len="med"/>
            </a:ln>
          </p:spPr>
        </p:cxnSp>
        <p:cxnSp>
          <p:nvCxnSpPr>
            <p:cNvPr id="5157" name="AutoShape 37"/>
            <p:cNvCxnSpPr>
              <a:stCxn id="5133" idx="1"/>
              <a:endCxn id="5128" idx="5"/>
            </p:cNvCxnSpPr>
            <p:nvPr/>
          </p:nvCxnSpPr>
          <p:spPr>
            <a:xfrm flipH="1" flipV="1">
              <a:off x="1791"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8" name="AutoShape 38"/>
            <p:cNvCxnSpPr>
              <a:stCxn id="5131" idx="1"/>
              <a:endCxn id="5135" idx="4"/>
            </p:cNvCxnSpPr>
            <p:nvPr/>
          </p:nvCxnSpPr>
          <p:spPr>
            <a:xfrm flipH="1" flipV="1">
              <a:off x="2111" y="429"/>
              <a:ext cx="430" cy="728"/>
            </a:xfrm>
            <a:prstGeom prst="straightConnector1">
              <a:avLst/>
            </a:prstGeom>
            <a:ln w="9525" cap="flat" cmpd="sng">
              <a:solidFill>
                <a:schemeClr val="tx1"/>
              </a:solidFill>
              <a:prstDash val="solid"/>
              <a:miter/>
              <a:headEnd type="none" w="med" len="med"/>
              <a:tailEnd type="triangle" w="med" len="med"/>
            </a:ln>
          </p:spPr>
        </p:cxnSp>
        <p:cxnSp>
          <p:nvCxnSpPr>
            <p:cNvPr id="5159" name="AutoShape 39"/>
            <p:cNvCxnSpPr>
              <a:stCxn id="5137" idx="1"/>
              <a:endCxn id="5135" idx="5"/>
            </p:cNvCxnSpPr>
            <p:nvPr/>
          </p:nvCxnSpPr>
          <p:spPr>
            <a:xfrm flipH="1" flipV="1">
              <a:off x="2347" y="368"/>
              <a:ext cx="1752" cy="858"/>
            </a:xfrm>
            <a:prstGeom prst="straightConnector1">
              <a:avLst/>
            </a:prstGeom>
            <a:ln w="9525" cap="flat" cmpd="sng">
              <a:solidFill>
                <a:schemeClr val="tx1"/>
              </a:solidFill>
              <a:prstDash val="solid"/>
              <a:miter/>
              <a:headEnd type="none" w="med" len="med"/>
              <a:tailEnd type="triangle" w="med" len="med"/>
            </a:ln>
          </p:spPr>
        </p:cxnSp>
        <p:cxnSp>
          <p:nvCxnSpPr>
            <p:cNvPr id="5160" name="AutoShape 40"/>
            <p:cNvCxnSpPr>
              <a:stCxn id="5130" idx="7"/>
              <a:endCxn id="5136" idx="3"/>
            </p:cNvCxnSpPr>
            <p:nvPr/>
          </p:nvCxnSpPr>
          <p:spPr>
            <a:xfrm flipV="1">
              <a:off x="1568" y="368"/>
              <a:ext cx="1531" cy="789"/>
            </a:xfrm>
            <a:prstGeom prst="straightConnector1">
              <a:avLst/>
            </a:prstGeom>
            <a:ln w="9525" cap="flat" cmpd="sng">
              <a:solidFill>
                <a:schemeClr val="tx1"/>
              </a:solidFill>
              <a:prstDash val="solid"/>
              <a:miter/>
              <a:headEnd type="none" w="med" len="med"/>
              <a:tailEnd type="triangle" w="med" len="med"/>
            </a:ln>
          </p:spPr>
        </p:cxnSp>
        <p:cxnSp>
          <p:nvCxnSpPr>
            <p:cNvPr id="5161" name="AutoShape 41"/>
            <p:cNvCxnSpPr>
              <a:stCxn id="5130" idx="0"/>
              <a:endCxn id="5135" idx="3"/>
            </p:cNvCxnSpPr>
            <p:nvPr/>
          </p:nvCxnSpPr>
          <p:spPr>
            <a:xfrm flipV="1">
              <a:off x="1332" y="368"/>
              <a:ext cx="544" cy="728"/>
            </a:xfrm>
            <a:prstGeom prst="straightConnector1">
              <a:avLst/>
            </a:prstGeom>
            <a:ln w="9525" cap="flat" cmpd="sng">
              <a:solidFill>
                <a:schemeClr val="tx1"/>
              </a:solidFill>
              <a:prstDash val="solid"/>
              <a:miter/>
              <a:headEnd type="none" w="med" len="med"/>
              <a:tailEnd type="triangle" w="med" len="med"/>
            </a:ln>
          </p:spPr>
        </p:cxnSp>
        <p:cxnSp>
          <p:nvCxnSpPr>
            <p:cNvPr id="5162" name="AutoShape 42"/>
            <p:cNvCxnSpPr>
              <a:stCxn id="5129" idx="7"/>
              <a:endCxn id="5137" idx="3"/>
            </p:cNvCxnSpPr>
            <p:nvPr/>
          </p:nvCxnSpPr>
          <p:spPr>
            <a:xfrm flipV="1">
              <a:off x="3013" y="1548"/>
              <a:ext cx="1086" cy="581"/>
            </a:xfrm>
            <a:prstGeom prst="straightConnector1">
              <a:avLst/>
            </a:prstGeom>
            <a:ln w="9525" cap="flat" cmpd="sng">
              <a:solidFill>
                <a:schemeClr val="tx1"/>
              </a:solidFill>
              <a:prstDash val="solid"/>
              <a:miter/>
              <a:headEnd type="none" w="med" len="med"/>
              <a:tailEnd type="triangle" w="med" len="med"/>
            </a:ln>
          </p:spPr>
        </p:cxnSp>
        <p:cxnSp>
          <p:nvCxnSpPr>
            <p:cNvPr id="5163" name="AutoShape 43"/>
            <p:cNvCxnSpPr>
              <a:stCxn id="5132" idx="7"/>
              <a:endCxn id="5129" idx="3"/>
            </p:cNvCxnSpPr>
            <p:nvPr/>
          </p:nvCxnSpPr>
          <p:spPr>
            <a:xfrm flipV="1">
              <a:off x="1791"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64" name="AutoShape 44"/>
            <p:cNvCxnSpPr>
              <a:stCxn id="5127" idx="7"/>
              <a:endCxn id="5131" idx="2"/>
            </p:cNvCxnSpPr>
            <p:nvPr/>
          </p:nvCxnSpPr>
          <p:spPr>
            <a:xfrm flipV="1">
              <a:off x="568" y="1318"/>
              <a:ext cx="1855" cy="811"/>
            </a:xfrm>
            <a:prstGeom prst="straightConnector1">
              <a:avLst/>
            </a:prstGeom>
            <a:ln w="9525" cap="flat" cmpd="sng">
              <a:solidFill>
                <a:schemeClr val="tx1"/>
              </a:solidFill>
              <a:prstDash val="solid"/>
              <a:miter/>
              <a:headEnd type="none" w="med" len="med"/>
              <a:tailEnd type="triangle" w="med" len="med"/>
            </a:ln>
          </p:spPr>
        </p:cxnSp>
        <p:cxnSp>
          <p:nvCxnSpPr>
            <p:cNvPr id="5165" name="AutoShape 45"/>
            <p:cNvCxnSpPr>
              <a:stCxn id="5139" idx="1"/>
              <a:endCxn id="5131" idx="6"/>
            </p:cNvCxnSpPr>
            <p:nvPr/>
          </p:nvCxnSpPr>
          <p:spPr>
            <a:xfrm flipH="1" flipV="1">
              <a:off x="3133" y="1318"/>
              <a:ext cx="1855" cy="811"/>
            </a:xfrm>
            <a:prstGeom prst="straightConnector1">
              <a:avLst/>
            </a:prstGeom>
            <a:ln w="9525" cap="flat" cmpd="sng">
              <a:solidFill>
                <a:schemeClr val="tx1"/>
              </a:solidFill>
              <a:prstDash val="solid"/>
              <a:miter/>
              <a:headEnd type="none" w="med" len="med"/>
              <a:tailEnd type="triangle" w="med" len="med"/>
            </a:ln>
          </p:spPr>
        </p:cxnSp>
      </p:grpSp>
      <p:sp>
        <p:nvSpPr>
          <p:cNvPr id="5166" name="Content Placeholder 2"/>
          <p:cNvSpPr/>
          <p:nvPr/>
        </p:nvSpPr>
        <p:spPr>
          <a:xfrm>
            <a:off x="4403725" y="3906838"/>
            <a:ext cx="5121275" cy="1009650"/>
          </a:xfrm>
          <a:prstGeom prst="rect">
            <a:avLst/>
          </a:prstGeom>
          <a:noFill/>
          <a:ln w="9525">
            <a:noFill/>
          </a:ln>
        </p:spPr>
        <p:txBody>
          <a:bodyPr/>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解决了一般性学习问题</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与生物系统相联系</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68"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5169" name="矩形 5168"/>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pic>
        <p:nvPicPr>
          <p:cNvPr id="2" name="Picture 1"/>
          <p:cNvPicPr>
            <a:picLocks noChangeAspect="1"/>
          </p:cNvPicPr>
          <p:nvPr/>
        </p:nvPicPr>
        <p:blipFill>
          <a:blip r:embed="rId1"/>
          <a:stretch>
            <a:fillRect/>
          </a:stretch>
        </p:blipFill>
        <p:spPr>
          <a:xfrm>
            <a:off x="2522538" y="1316038"/>
            <a:ext cx="1016000" cy="1011237"/>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Deep learning</a:t>
            </a:r>
            <a:r>
              <a:rPr lang="zh-CN" altLang="en-US" dirty="0">
                <a:ea typeface="宋体" panose="02010600030101010101" pitchFamily="2" charset="-122"/>
              </a:rPr>
              <a:t>训练</a:t>
            </a:r>
            <a:endParaRPr lang="zh-CN" altLang="en-US" dirty="0">
              <a:ea typeface="宋体" panose="02010600030101010101" pitchFamily="2" charset="-122"/>
            </a:endParaRPr>
          </a:p>
        </p:txBody>
      </p:sp>
      <p:sp>
        <p:nvSpPr>
          <p:cNvPr id="36866" name="Rectangle 3"/>
          <p:cNvSpPr>
            <a:spLocks noGrp="1"/>
          </p:cNvSpPr>
          <p:nvPr>
            <p:ph idx="1"/>
          </p:nvPr>
        </p:nvSpPr>
        <p:spPr>
          <a:xfrm>
            <a:off x="406400" y="1397000"/>
            <a:ext cx="11025188" cy="4729163"/>
          </a:xfrm>
        </p:spPr>
        <p:txBody>
          <a:bodyPr wrap="square" lIns="91436" tIns="45718" rIns="91436" bIns="45718" anchor="t"/>
          <a:p>
            <a:pPr eaLnBrk="1" hangingPunct="1"/>
            <a:r>
              <a:rPr lang="zh-CN" altLang="en-US" dirty="0">
                <a:ea typeface="宋体" panose="02010600030101010101" pitchFamily="2" charset="-122"/>
              </a:rPr>
              <a:t>自下向上的非监督学习（greedy layer-wise training）</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自顶向下的监督学习</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就是通过带标签的数据去训练，误差自顶向下传输，对网络进行微调</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微调特征（中间层），使得与问题更相关。</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38913"/>
          <p:cNvSpPr>
            <a:spLocks noGrp="1"/>
          </p:cNvSpPr>
          <p:nvPr>
            <p:ph type="ctrTitle"/>
          </p:nvPr>
        </p:nvSpPr>
        <p:spPr>
          <a:xfrm>
            <a:off x="914400" y="2130425"/>
            <a:ext cx="10363200" cy="1470025"/>
          </a:xfrm>
        </p:spPr>
        <p:txBody>
          <a:bodyPr vert="horz" wrap="square" lIns="91436" tIns="45718" rIns="91436" bIns="45718" anchor="ctr"/>
          <a:p>
            <a:pPr>
              <a:buSzPct val="1000"/>
            </a:pPr>
            <a:r>
              <a:rPr lang="en-US" altLang="x-none" sz="44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4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400" kern="1200" dirty="0">
                <a:latin typeface="Calibri" panose="020F0502020204030204" pitchFamily="2" charset="0"/>
                <a:ea typeface="Arial" panose="020B0604020202020204" pitchFamily="34" charset="0"/>
                <a:sym typeface="Arial" panose="020B0604020202020204" pitchFamily="34" charset="0"/>
              </a:rPr>
            </a:br>
            <a:r>
              <a:rPr lang="zh-CN" altLang="en-US" sz="4400" kern="1200" dirty="0">
                <a:latin typeface="Calibri" panose="020F0502020204030204" pitchFamily="2" charset="0"/>
                <a:ea typeface="Arial" panose="020B0604020202020204" pitchFamily="34" charset="0"/>
                <a:sym typeface="Arial" panose="020B0604020202020204" pitchFamily="34" charset="0"/>
              </a:rPr>
              <a:t> </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r>
              <a:rPr lang="zh-CN" altLang="en-US" sz="3600" kern="1200" dirty="0">
                <a:latin typeface="Arial" panose="020B0604020202020204" pitchFamily="34" charset="0"/>
                <a:ea typeface="Arial" panose="020B0604020202020204" pitchFamily="34" charset="0"/>
                <a:sym typeface="Arial" panose="020B0604020202020204" pitchFamily="34" charset="0"/>
              </a:rPr>
              <a:t>——</a:t>
            </a:r>
            <a:r>
              <a:rPr lang="en-US" altLang="x-none" sz="3600" kern="1200" dirty="0">
                <a:latin typeface="Calibri" panose="020F0502020204030204" pitchFamily="2" charset="0"/>
                <a:ea typeface="Arial" panose="020B0604020202020204" pitchFamily="34" charset="0"/>
                <a:sym typeface="Arial" panose="020B0604020202020204" pitchFamily="34" charset="0"/>
              </a:rPr>
              <a:t>AutoEncoder</a:t>
            </a:r>
            <a:r>
              <a:rPr lang="zh-CN" altLang="en-US" sz="3600" kern="1200" dirty="0">
                <a:latin typeface="Calibri" panose="020F0502020204030204" pitchFamily="2" charset="0"/>
                <a:ea typeface="Arial" panose="020B0604020202020204" pitchFamily="34" charset="0"/>
                <a:sym typeface="Arial" panose="020B0604020202020204" pitchFamily="34" charset="0"/>
              </a:rPr>
              <a:t>自动编码器</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p:nvPr>
        </p:nvSpPr>
        <p:spPr/>
        <p:txBody>
          <a:bodyPr wrap="square" lIns="91436" tIns="45718" rIns="91436" bIns="45718" anchor="ctr"/>
          <a:p>
            <a:pPr eaLnBrk="1" hangingPunct="1"/>
            <a:r>
              <a:rPr lang="en-US"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39938" name="Rectangle 3"/>
          <p:cNvSpPr>
            <a:spLocks noGrp="1"/>
          </p:cNvSpPr>
          <p:nvPr>
            <p:ph idx="1"/>
          </p:nvPr>
        </p:nvSpPr>
        <p:spPr>
          <a:xfrm>
            <a:off x="406400" y="1397000"/>
            <a:ext cx="7672388" cy="4729163"/>
          </a:xfrm>
        </p:spPr>
        <p:txBody>
          <a:bodyPr wrap="square" lIns="91436" tIns="45718" rIns="91436" bIns="45718" anchor="t"/>
          <a:p>
            <a:pPr eaLnBrk="1" hangingPunct="1">
              <a:lnSpc>
                <a:spcPct val="90000"/>
              </a:lnSpc>
            </a:pPr>
            <a:r>
              <a:rPr lang="en-US" altLang="zh-CN" sz="2800" dirty="0">
                <a:ea typeface="宋体" panose="02010600030101010101" pitchFamily="2" charset="-122"/>
              </a:rPr>
              <a:t>Deep Learning</a:t>
            </a:r>
            <a:r>
              <a:rPr lang="zh-CN" altLang="en-US" sz="2800" dirty="0">
                <a:ea typeface="宋体" panose="02010600030101010101" pitchFamily="2" charset="-122"/>
              </a:rPr>
              <a:t>最简单的一种方法</a:t>
            </a:r>
            <a:endParaRPr lang="zh-CN" altLang="en-US" sz="2800" dirty="0">
              <a:ea typeface="宋体" panose="02010600030101010101" pitchFamily="2" charset="-122"/>
            </a:endParaRPr>
          </a:p>
          <a:p>
            <a:pPr lvl="3" eaLnBrk="1" hangingPunct="1">
              <a:lnSpc>
                <a:spcPct val="90000"/>
              </a:lnSpc>
            </a:pPr>
            <a:endParaRPr lang="zh-CN" altLang="en-US" sz="1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利用人工神经网络本身的层次结构特点</a:t>
            </a:r>
            <a:endParaRPr lang="zh-CN" altLang="en-US"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如果给定一个神经网络，</a:t>
            </a:r>
            <a:r>
              <a:rPr lang="zh-CN" altLang="en-US" sz="2400" dirty="0">
                <a:solidFill>
                  <a:srgbClr val="00B050"/>
                </a:solidFill>
                <a:ea typeface="宋体" panose="02010600030101010101" pitchFamily="2" charset="-122"/>
              </a:rPr>
              <a:t>假设其输出与输入是相同的，然后训练调整其参数，得到每一层中的权重</a:t>
            </a:r>
            <a:r>
              <a:rPr lang="zh-CN" altLang="en-US" sz="2400" dirty="0">
                <a:ea typeface="宋体" panose="02010600030101010101" pitchFamily="2" charset="-122"/>
              </a:rPr>
              <a:t>。</a:t>
            </a:r>
            <a:endParaRPr lang="zh-CN" altLang="en-US" sz="24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自然地，就得到了输入I的几种不同表示（每一层代表一种表示），这些表示就是特征。</a:t>
            </a:r>
            <a:endParaRPr lang="zh-CN" altLang="en-US" sz="24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自动编码器就是一种</a:t>
            </a:r>
            <a:r>
              <a:rPr lang="zh-CN" altLang="en-US" sz="2800" dirty="0">
                <a:solidFill>
                  <a:srgbClr val="00B050"/>
                </a:solidFill>
                <a:ea typeface="宋体" panose="02010600030101010101" pitchFamily="2" charset="-122"/>
              </a:rPr>
              <a:t>尽可能复现输入信号的神经网络</a:t>
            </a:r>
            <a:r>
              <a:rPr lang="zh-CN" altLang="en-US" sz="2800" dirty="0">
                <a:ea typeface="宋体" panose="02010600030101010101" pitchFamily="2" charset="-122"/>
              </a:rPr>
              <a:t>。</a:t>
            </a:r>
            <a:endParaRPr lang="zh-CN" altLang="en-US"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为了实现这种复现，自动编码器就必须捕捉可以代表输入数据的最重要的因素</a:t>
            </a:r>
            <a:endParaRPr lang="zh-CN" altLang="en-US" sz="2400" dirty="0">
              <a:ea typeface="宋体" panose="02010600030101010101" pitchFamily="2" charset="-122"/>
            </a:endParaRPr>
          </a:p>
        </p:txBody>
      </p:sp>
      <p:pic>
        <p:nvPicPr>
          <p:cNvPr id="39939" name="Picture 2"/>
          <p:cNvPicPr>
            <a:picLocks noChangeAspect="1"/>
          </p:cNvPicPr>
          <p:nvPr/>
        </p:nvPicPr>
        <p:blipFill>
          <a:blip r:embed="rId1"/>
          <a:stretch>
            <a:fillRect/>
          </a:stretch>
        </p:blipFill>
        <p:spPr>
          <a:xfrm>
            <a:off x="8077200" y="1676400"/>
            <a:ext cx="3689350" cy="4103688"/>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096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学习过程</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无标签数据，用非监督学习学习特征</a:t>
            </a:r>
            <a:endParaRPr lang="zh-CN" altLang="en-US" dirty="0">
              <a:ea typeface="宋体" panose="02010600030101010101" pitchFamily="2" charset="-122"/>
            </a:endParaRPr>
          </a:p>
        </p:txBody>
      </p:sp>
      <p:pic>
        <p:nvPicPr>
          <p:cNvPr id="40963" name="Picture 2" descr="c:\users\user\appdata\roaming\360se6\USERDA~1\Temp\1369A9~1.JPG"/>
          <p:cNvPicPr>
            <a:picLocks noChangeAspect="1"/>
          </p:cNvPicPr>
          <p:nvPr/>
        </p:nvPicPr>
        <p:blipFill>
          <a:blip r:embed="rId1"/>
          <a:stretch>
            <a:fillRect/>
          </a:stretch>
        </p:blipFill>
        <p:spPr>
          <a:xfrm>
            <a:off x="1143000" y="2895600"/>
            <a:ext cx="9309100" cy="1724025"/>
          </a:xfrm>
          <a:prstGeom prst="rect">
            <a:avLst/>
          </a:prstGeom>
          <a:noFill/>
          <a:ln w="9525">
            <a:noFill/>
          </a:ln>
        </p:spPr>
      </p:pic>
      <p:sp>
        <p:nvSpPr>
          <p:cNvPr id="40964" name="矩形 3"/>
          <p:cNvSpPr/>
          <p:nvPr/>
        </p:nvSpPr>
        <p:spPr>
          <a:xfrm>
            <a:off x="838200" y="4800600"/>
            <a:ext cx="10261600" cy="1463675"/>
          </a:xfrm>
          <a:prstGeom prst="rect">
            <a:avLst/>
          </a:prstGeom>
          <a:noFill/>
          <a:ln w="9525">
            <a:noFill/>
          </a:ln>
        </p:spPr>
        <p:txBody>
          <a:bodyPr anchor="t">
            <a:spAutoFit/>
          </a:bodyPr>
          <a:p>
            <a:pPr>
              <a:lnSpc>
                <a:spcPct val="150000"/>
              </a:lnSpc>
            </a:pPr>
            <a:r>
              <a:rPr lang="zh-CN" altLang="en-US" sz="2000" dirty="0">
                <a:latin typeface="Arial" panose="020B0604020202020204" pitchFamily="34" charset="0"/>
                <a:ea typeface="宋体" panose="02010600030101010101" pitchFamily="2" charset="-122"/>
              </a:rPr>
              <a:t>在之前的前向神经网络中，如左图，输入的样本是有标签的，即（</a:t>
            </a:r>
            <a:r>
              <a:rPr lang="en-US" altLang="zh-CN" sz="2000" dirty="0">
                <a:latin typeface="Arial" panose="020B0604020202020204" pitchFamily="34" charset="0"/>
                <a:ea typeface="宋体" panose="02010600030101010101" pitchFamily="2" charset="-122"/>
              </a:rPr>
              <a:t>input, target</a:t>
            </a:r>
            <a:r>
              <a:rPr lang="zh-CN" altLang="en-US" sz="2000" dirty="0">
                <a:latin typeface="Arial" panose="020B0604020202020204" pitchFamily="34" charset="0"/>
                <a:ea typeface="宋体" panose="02010600030101010101" pitchFamily="2" charset="-122"/>
              </a:rPr>
              <a:t>），这样</a:t>
            </a:r>
            <a:r>
              <a:rPr lang="zh-CN" altLang="en-US" sz="2000" dirty="0">
                <a:solidFill>
                  <a:srgbClr val="00B050"/>
                </a:solidFill>
                <a:latin typeface="Arial" panose="020B0604020202020204" pitchFamily="34" charset="0"/>
                <a:ea typeface="宋体" panose="02010600030101010101" pitchFamily="2" charset="-122"/>
              </a:rPr>
              <a:t>根据当前输出和</a:t>
            </a:r>
            <a:r>
              <a:rPr lang="en-US" altLang="zh-CN" sz="2000" dirty="0">
                <a:solidFill>
                  <a:srgbClr val="00B050"/>
                </a:solidFill>
                <a:latin typeface="Arial" panose="020B0604020202020204" pitchFamily="34" charset="0"/>
                <a:ea typeface="宋体" panose="02010600030101010101" pitchFamily="2" charset="-122"/>
              </a:rPr>
              <a:t>target</a:t>
            </a:r>
            <a:r>
              <a:rPr lang="zh-CN" altLang="en-US" sz="2000" dirty="0">
                <a:solidFill>
                  <a:srgbClr val="00B050"/>
                </a:solidFill>
                <a:latin typeface="Arial" panose="020B0604020202020204" pitchFamily="34" charset="0"/>
                <a:ea typeface="宋体" panose="02010600030101010101" pitchFamily="2" charset="-122"/>
              </a:rPr>
              <a:t>（</a:t>
            </a:r>
            <a:r>
              <a:rPr lang="en-US" altLang="zh-CN" sz="2000" dirty="0">
                <a:solidFill>
                  <a:srgbClr val="00B050"/>
                </a:solidFill>
                <a:latin typeface="Arial" panose="020B0604020202020204" pitchFamily="34" charset="0"/>
                <a:ea typeface="宋体" panose="02010600030101010101" pitchFamily="2" charset="-122"/>
              </a:rPr>
              <a:t>label</a:t>
            </a:r>
            <a:r>
              <a:rPr lang="zh-CN" altLang="en-US" sz="2000" dirty="0">
                <a:solidFill>
                  <a:srgbClr val="00B050"/>
                </a:solidFill>
                <a:latin typeface="Arial" panose="020B0604020202020204" pitchFamily="34" charset="0"/>
                <a:ea typeface="宋体" panose="02010600030101010101" pitchFamily="2" charset="-122"/>
              </a:rPr>
              <a:t>）之间的差去改变前面各层的参数，直到收敛</a:t>
            </a:r>
            <a:r>
              <a:rPr lang="zh-CN" altLang="en-US" sz="2000" dirty="0">
                <a:latin typeface="Arial" panose="020B0604020202020204" pitchFamily="34" charset="0"/>
                <a:ea typeface="宋体" panose="02010600030101010101" pitchFamily="2" charset="-122"/>
              </a:rPr>
              <a:t>。</a:t>
            </a:r>
            <a:endParaRPr lang="zh-CN" altLang="en-US" sz="2000" dirty="0">
              <a:latin typeface="Arial" panose="020B0604020202020204" pitchFamily="34" charset="0"/>
              <a:ea typeface="宋体" panose="02010600030101010101" pitchFamily="2" charset="-122"/>
            </a:endParaRPr>
          </a:p>
          <a:p>
            <a:pPr>
              <a:lnSpc>
                <a:spcPct val="150000"/>
              </a:lnSpc>
            </a:pPr>
            <a:r>
              <a:rPr lang="zh-CN" altLang="en-US" sz="2000" dirty="0">
                <a:latin typeface="Arial" panose="020B0604020202020204" pitchFamily="34" charset="0"/>
                <a:ea typeface="宋体" panose="02010600030101010101" pitchFamily="2" charset="-122"/>
              </a:rPr>
              <a:t>但现在我们只有无标签数据，也就是右边的图。那么这个误差怎么得到呢？</a:t>
            </a:r>
            <a:endParaRPr lang="zh-CN" altLang="en-US" sz="2000" dirty="0">
              <a:latin typeface="Arial" panose="020B0604020202020204" pitchFamily="34" charset="0"/>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1986" name="Rectangle 3"/>
          <p:cNvSpPr>
            <a:spLocks noGrp="1"/>
          </p:cNvSpPr>
          <p:nvPr>
            <p:ph idx="1"/>
          </p:nvPr>
        </p:nvSpPr>
        <p:spPr>
          <a:xfrm>
            <a:off x="406400" y="1397000"/>
            <a:ext cx="11379200" cy="3556000"/>
          </a:xfrm>
        </p:spPr>
        <p:txBody>
          <a:bodyPr wrap="square" lIns="91436" tIns="45718" rIns="91436" bIns="45718" anchor="t"/>
          <a:p>
            <a:pPr eaLnBrk="1" hangingPunct="1">
              <a:lnSpc>
                <a:spcPct val="90000"/>
              </a:lnSpc>
            </a:pPr>
            <a:r>
              <a:rPr lang="zh-CN" altLang="en-US" sz="2400" dirty="0">
                <a:ea typeface="宋体" panose="02010600030101010101" pitchFamily="2" charset="-122"/>
              </a:rPr>
              <a:t>将input输入一个encoder编码器，就会得到一个code，这个code也就是输入的一个表示</a:t>
            </a:r>
            <a:endParaRPr lang="zh-CN" altLang="en-US" sz="24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那么我们怎么知道这个code表示的就是input呢？</a:t>
            </a:r>
            <a:endParaRPr lang="zh-CN" altLang="en-US" sz="20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增加一个decoder解码器</a:t>
            </a:r>
            <a:endParaRPr lang="zh-CN" altLang="en-US" sz="2400" dirty="0">
              <a:ea typeface="宋体" panose="02010600030101010101" pitchFamily="2" charset="-122"/>
            </a:endParaRPr>
          </a:p>
          <a:p>
            <a:pPr lvl="1" eaLnBrk="1" hangingPunct="1">
              <a:lnSpc>
                <a:spcPct val="90000"/>
              </a:lnSpc>
            </a:pPr>
            <a:r>
              <a:rPr lang="zh-CN" altLang="en-US" sz="2100" dirty="0">
                <a:ea typeface="宋体" panose="02010600030101010101" pitchFamily="2" charset="-122"/>
              </a:rPr>
              <a:t>decoder输出的信息  </a:t>
            </a:r>
            <a:r>
              <a:rPr lang="zh-CN" altLang="en-US" sz="2100" dirty="0">
                <a:solidFill>
                  <a:srgbClr val="FF0000"/>
                </a:solidFill>
                <a:ea typeface="宋体" panose="02010600030101010101" pitchFamily="2" charset="-122"/>
              </a:rPr>
              <a:t>vs</a:t>
            </a:r>
            <a:r>
              <a:rPr lang="zh-CN" altLang="en-US" sz="2100" dirty="0">
                <a:ea typeface="宋体" panose="02010600030101010101" pitchFamily="2" charset="-122"/>
              </a:rPr>
              <a:t>  开始的输入信号input</a:t>
            </a:r>
            <a:endParaRPr lang="zh-CN" altLang="en-US" sz="2100" dirty="0">
              <a:ea typeface="宋体" panose="02010600030101010101" pitchFamily="2" charset="-122"/>
            </a:endParaRPr>
          </a:p>
          <a:p>
            <a:pPr lvl="1" eaLnBrk="1" hangingPunct="1">
              <a:lnSpc>
                <a:spcPct val="90000"/>
              </a:lnSpc>
            </a:pPr>
            <a:endParaRPr lang="zh-CN" altLang="en-US" sz="21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通过调整encoder和decoder的参数，使得重构误差最小，这样就得到输入input信号的一个表示了，也就是编码code。</a:t>
            </a:r>
            <a:endParaRPr lang="zh-CN" altLang="en-US" sz="24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因为是无标签数据，所以误差的来源就是直接重构后与原输入相比得到。</a:t>
            </a:r>
            <a:endParaRPr lang="zh-CN" altLang="en-US" sz="2400" dirty="0">
              <a:ea typeface="宋体" panose="02010600030101010101" pitchFamily="2" charset="-122"/>
            </a:endParaRPr>
          </a:p>
        </p:txBody>
      </p:sp>
      <p:pic>
        <p:nvPicPr>
          <p:cNvPr id="41987" name="Picture 2" descr="c:\users\user\appdata\roaming\360se6\USERDA~1\Temp\133109~1.JPG"/>
          <p:cNvPicPr>
            <a:picLocks noChangeAspect="1"/>
          </p:cNvPicPr>
          <p:nvPr/>
        </p:nvPicPr>
        <p:blipFill>
          <a:blip r:embed="rId1"/>
          <a:stretch>
            <a:fillRect/>
          </a:stretch>
        </p:blipFill>
        <p:spPr>
          <a:xfrm>
            <a:off x="2971800" y="4953000"/>
            <a:ext cx="7529513" cy="178435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403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网络结构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三层结构</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输入层，隐藏层，输出层</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神经元模型</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限定神经元的数量</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输入层神经元数=输出层神经元数</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隐层神经元数量&lt;输入层神经元数量</a:t>
            </a:r>
            <a:endParaRPr lang="zh-CN" altLang="en-US" dirty="0">
              <a:ea typeface="宋体" panose="02010600030101010101" pitchFamily="2" charset="-122"/>
            </a:endParaRPr>
          </a:p>
        </p:txBody>
      </p:sp>
      <p:pic>
        <p:nvPicPr>
          <p:cNvPr id="44035" name="Picture 2"/>
          <p:cNvPicPr>
            <a:picLocks noChangeAspect="1"/>
          </p:cNvPicPr>
          <p:nvPr/>
        </p:nvPicPr>
        <p:blipFill>
          <a:blip r:embed="rId1"/>
          <a:stretch>
            <a:fillRect/>
          </a:stretch>
        </p:blipFill>
        <p:spPr>
          <a:xfrm>
            <a:off x="7696200" y="1524000"/>
            <a:ext cx="4114800" cy="4576763"/>
          </a:xfrm>
          <a:prstGeom prst="rect">
            <a:avLst/>
          </a:prstGeom>
          <a:noFill/>
          <a:ln w="9525">
            <a:noFill/>
          </a:ln>
        </p:spPr>
      </p:pic>
      <p:sp>
        <p:nvSpPr>
          <p:cNvPr id="44037" name="Text Box 5"/>
          <p:cNvSpPr txBox="1"/>
          <p:nvPr/>
        </p:nvSpPr>
        <p:spPr>
          <a:xfrm>
            <a:off x="1447800" y="4724400"/>
            <a:ext cx="5108575" cy="822325"/>
          </a:xfrm>
          <a:prstGeom prst="rect">
            <a:avLst/>
          </a:prstGeom>
          <a:noFill/>
          <a:ln w="9525">
            <a:noFill/>
          </a:ln>
        </p:spPr>
        <p:txBody>
          <a:bodyPr anchor="t">
            <a:spAutoFit/>
          </a:bodyPr>
          <a:p>
            <a:pPr eaLnBrk="0" hangingPunct="0"/>
            <a:r>
              <a:rPr lang="zh-CN" altLang="en-US" sz="2400" dirty="0">
                <a:latin typeface="Arial" panose="020B0604020202020204" pitchFamily="34" charset="0"/>
                <a:ea typeface="宋体" panose="02010600030101010101" pitchFamily="2" charset="-122"/>
              </a:rPr>
              <a:t>意义：迫使隐藏层节点学习得到输入数据的压缩表示方法</a:t>
            </a:r>
            <a:endParaRPr lang="zh-CN" altLang="en-US" sz="24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ldLvl="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6082" name="Rectangle 3"/>
          <p:cNvSpPr>
            <a:spLocks noGrp="1"/>
          </p:cNvSpPr>
          <p:nvPr>
            <p:ph idx="1"/>
          </p:nvPr>
        </p:nvSpPr>
        <p:spPr>
          <a:xfrm>
            <a:off x="406400" y="1397000"/>
            <a:ext cx="5462588" cy="4729163"/>
          </a:xfrm>
        </p:spPr>
        <p:txBody>
          <a:bodyPr wrap="square" lIns="91436" tIns="45718" rIns="91436" bIns="45718" anchor="t"/>
          <a:p>
            <a:pPr eaLnBrk="1" hangingPunct="1"/>
            <a:r>
              <a:rPr lang="zh-CN" altLang="en-US" sz="2800" dirty="0">
                <a:ea typeface="宋体" panose="02010600030101010101" pitchFamily="2" charset="-122"/>
              </a:rPr>
              <a:t>利用类似神经网络的双隐层的方式，简单粗暴地提取了样本的特征。</a:t>
            </a:r>
            <a:endParaRPr lang="zh-CN" altLang="en-US" sz="2800" dirty="0">
              <a:ea typeface="宋体" panose="02010600030101010101" pitchFamily="2" charset="-122"/>
            </a:endParaRPr>
          </a:p>
          <a:p>
            <a:pPr eaLnBrk="1" hangingPunct="1"/>
            <a:r>
              <a:rPr lang="zh-CN" altLang="en-US" dirty="0">
                <a:ea typeface="宋体" panose="02010600030101010101" pitchFamily="2" charset="-122"/>
              </a:rPr>
              <a:t>Tied Weights (Vincent,2010)</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W</a:t>
            </a:r>
            <a:r>
              <a:rPr lang="en-US" altLang="zh-CN" dirty="0">
                <a:ea typeface="宋体" panose="02010600030101010101" pitchFamily="2" charset="-122"/>
              </a:rPr>
              <a:t>’</a:t>
            </a:r>
            <a:r>
              <a:rPr lang="zh-CN" altLang="en-US" dirty="0">
                <a:ea typeface="宋体" panose="02010600030101010101" pitchFamily="2" charset="-122"/>
              </a:rPr>
              <a:t>=W</a:t>
            </a:r>
            <a:r>
              <a:rPr lang="zh-CN" altLang="en-US" baseline="30000" dirty="0">
                <a:ea typeface="宋体" panose="02010600030101010101" pitchFamily="2" charset="-122"/>
              </a:rPr>
              <a:t>T</a:t>
            </a:r>
            <a:endParaRPr lang="zh-CN" altLang="en-US" baseline="30000" dirty="0">
              <a:ea typeface="宋体" panose="02010600030101010101" pitchFamily="2" charset="-122"/>
            </a:endParaRPr>
          </a:p>
          <a:p>
            <a:pPr lvl="1" eaLnBrk="1" hangingPunct="1"/>
            <a:r>
              <a:rPr lang="zh-CN" altLang="en-US" dirty="0">
                <a:ea typeface="宋体" panose="02010600030101010101" pitchFamily="2" charset="-122"/>
              </a:rPr>
              <a:t>只训练单组W就可以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若W</a:t>
            </a:r>
            <a:r>
              <a:rPr lang="zh-CN" altLang="en-US" baseline="30000" dirty="0">
                <a:ea typeface="宋体" panose="02010600030101010101" pitchFamily="2" charset="-122"/>
              </a:rPr>
              <a:t>-1</a:t>
            </a:r>
            <a:r>
              <a:rPr lang="zh-CN" altLang="en-US" dirty="0">
                <a:ea typeface="宋体" panose="02010600030101010101" pitchFamily="2" charset="-122"/>
              </a:rPr>
              <a:t>=W</a:t>
            </a:r>
            <a:r>
              <a:rPr lang="zh-CN" altLang="en-US" baseline="30000" dirty="0">
                <a:ea typeface="宋体" panose="02010600030101010101" pitchFamily="2" charset="-122"/>
              </a:rPr>
              <a:t>T</a:t>
            </a:r>
            <a:r>
              <a:rPr lang="zh-CN" altLang="en-US" dirty="0">
                <a:ea typeface="宋体" panose="02010600030101010101" pitchFamily="2" charset="-122"/>
              </a:rPr>
              <a:t>的话，W就是个正交矩阵了，即W是可以训成近似正交阵的。</a:t>
            </a:r>
            <a:endParaRPr lang="zh-CN" altLang="en-US" dirty="0">
              <a:ea typeface="宋体" panose="02010600030101010101" pitchFamily="2" charset="-122"/>
            </a:endParaRPr>
          </a:p>
        </p:txBody>
      </p:sp>
      <p:pic>
        <p:nvPicPr>
          <p:cNvPr id="46083" name="Picture 4"/>
          <p:cNvPicPr>
            <a:picLocks noChangeAspect="1"/>
          </p:cNvPicPr>
          <p:nvPr/>
        </p:nvPicPr>
        <p:blipFill>
          <a:blip r:embed="rId1"/>
          <a:stretch>
            <a:fillRect/>
          </a:stretch>
        </p:blipFill>
        <p:spPr>
          <a:xfrm>
            <a:off x="5867400" y="3505200"/>
            <a:ext cx="6283325" cy="2238375"/>
          </a:xfrm>
          <a:prstGeom prst="rect">
            <a:avLst/>
          </a:prstGeom>
          <a:noFill/>
          <a:ln w="9525">
            <a:noFill/>
          </a:ln>
        </p:spPr>
      </p:pic>
      <p:graphicFrame>
        <p:nvGraphicFramePr>
          <p:cNvPr id="46084" name="Object 5">
            <a:hlinkClick r:id="" action="ppaction://ole?verb="/>
          </p:cNvPr>
          <p:cNvGraphicFramePr>
            <a:graphicFrameLocks noChangeAspect="1"/>
          </p:cNvGraphicFramePr>
          <p:nvPr/>
        </p:nvGraphicFramePr>
        <p:xfrm>
          <a:off x="7162800" y="1905000"/>
          <a:ext cx="3846513" cy="1189038"/>
        </p:xfrm>
        <a:graphic>
          <a:graphicData uri="http://schemas.openxmlformats.org/presentationml/2006/ole">
            <mc:AlternateContent xmlns:mc="http://schemas.openxmlformats.org/markup-compatibility/2006">
              <mc:Choice xmlns:v="urn:schemas-microsoft-com:vml" Requires="v">
                <p:oleObj spid="_x0000_s3085" name="" r:id="rId2" imgW="1397635" imgH="431800" progId="Equation.KSEE3">
                  <p:embed/>
                </p:oleObj>
              </mc:Choice>
              <mc:Fallback>
                <p:oleObj name="" r:id="rId2" imgW="1397635" imgH="431800" progId="Equation.KSEE3">
                  <p:embed/>
                  <p:pic>
                    <p:nvPicPr>
                      <p:cNvPr id="0" name="图片 3084"/>
                      <p:cNvPicPr/>
                      <p:nvPr/>
                    </p:nvPicPr>
                    <p:blipFill>
                      <a:blip r:embed="rId3"/>
                      <a:stretch>
                        <a:fillRect/>
                      </a:stretch>
                    </p:blipFill>
                    <p:spPr>
                      <a:xfrm>
                        <a:off x="7162800" y="1905000"/>
                        <a:ext cx="3846513" cy="1189038"/>
                      </a:xfrm>
                      <a:prstGeom prst="rect">
                        <a:avLst/>
                      </a:prstGeom>
                      <a:noFill/>
                      <a:ln w="38100">
                        <a:noFill/>
                        <a:miter/>
                      </a:ln>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29" name="Picture 2"/>
          <p:cNvPicPr>
            <a:picLocks noChangeAspect="1"/>
          </p:cNvPicPr>
          <p:nvPr/>
        </p:nvPicPr>
        <p:blipFill>
          <a:blip r:embed="rId1"/>
          <a:stretch>
            <a:fillRect/>
          </a:stretch>
        </p:blipFill>
        <p:spPr>
          <a:xfrm>
            <a:off x="3810000" y="4419600"/>
            <a:ext cx="7689850" cy="2057400"/>
          </a:xfrm>
          <a:prstGeom prst="rect">
            <a:avLst/>
          </a:prstGeom>
          <a:noFill/>
          <a:ln w="9525">
            <a:noFill/>
          </a:ln>
        </p:spPr>
      </p:pic>
      <p:sp>
        <p:nvSpPr>
          <p:cNvPr id="48130" name="Rectangle 3"/>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8131" name="Rectangle 4"/>
          <p:cNvSpPr>
            <a:spLocks noGrp="1"/>
          </p:cNvSpPr>
          <p:nvPr>
            <p:ph idx="1"/>
          </p:nvPr>
        </p:nvSpPr>
        <p:spPr>
          <a:xfrm>
            <a:off x="406400" y="1397000"/>
            <a:ext cx="11379200" cy="4165600"/>
          </a:xfrm>
        </p:spPr>
        <p:txBody>
          <a:bodyPr wrap="square" lIns="91436" tIns="45718" rIns="91436" bIns="45718" anchor="t"/>
          <a:p>
            <a:pPr eaLnBrk="1" hangingPunct="1"/>
            <a:r>
              <a:rPr lang="zh-CN" altLang="en-US" sz="2400" dirty="0">
                <a:ea typeface="宋体" panose="02010600030101010101" pitchFamily="2" charset="-122"/>
              </a:rPr>
              <a:t>Deep结构——逐层训练</a:t>
            </a:r>
            <a:endParaRPr lang="zh-CN" altLang="en-US" sz="2400" dirty="0">
              <a:ea typeface="宋体" panose="02010600030101010101" pitchFamily="2" charset="-122"/>
            </a:endParaRPr>
          </a:p>
          <a:p>
            <a:pPr lvl="1" eaLnBrk="1" hangingPunct="1"/>
            <a:r>
              <a:rPr lang="zh-CN" altLang="en-US" sz="2100" dirty="0">
                <a:ea typeface="宋体" panose="02010600030101010101" pitchFamily="2" charset="-122"/>
              </a:rPr>
              <a:t>自编码器“栈化”</a:t>
            </a:r>
            <a:endParaRPr lang="zh-CN" altLang="en-US" sz="2100" dirty="0">
              <a:ea typeface="宋体" panose="02010600030101010101" pitchFamily="2" charset="-122"/>
            </a:endParaRPr>
          </a:p>
          <a:p>
            <a:pPr lvl="1" eaLnBrk="1" hangingPunct="1">
              <a:spcBef>
                <a:spcPct val="50000"/>
              </a:spcBef>
            </a:pPr>
            <a:r>
              <a:rPr lang="zh-CN" altLang="en-US" sz="2000" dirty="0">
                <a:ea typeface="宋体" panose="02010600030101010101" pitchFamily="2" charset="-122"/>
              </a:rPr>
              <a:t>通过编码器产生特征，然后训练下一层。</a:t>
            </a:r>
            <a:endParaRPr lang="zh-CN" altLang="en-US" sz="2000" dirty="0">
              <a:ea typeface="宋体" panose="02010600030101010101" pitchFamily="2" charset="-122"/>
            </a:endParaRPr>
          </a:p>
          <a:p>
            <a:pPr lvl="1" eaLnBrk="1" hangingPunct="1">
              <a:spcBef>
                <a:spcPct val="50000"/>
              </a:spcBef>
              <a:buNone/>
            </a:pPr>
            <a:r>
              <a:rPr lang="zh-CN" altLang="en-US" sz="2000" dirty="0">
                <a:ea typeface="宋体" panose="02010600030101010101" pitchFamily="2" charset="-122"/>
              </a:rPr>
              <a:t>得到第一层的code，重构误差最小让我们相信这个code就是原输入信号的良好表达了，或者牵强点说，它和原信号是一模一样的（表达不一样，反映的是一个东西）。</a:t>
            </a:r>
            <a:endParaRPr lang="zh-CN" altLang="en-US" sz="2000" dirty="0">
              <a:ea typeface="宋体" panose="02010600030101010101" pitchFamily="2" charset="-122"/>
            </a:endParaRPr>
          </a:p>
          <a:p>
            <a:pPr lvl="1" eaLnBrk="1" hangingPunct="1">
              <a:spcBef>
                <a:spcPct val="50000"/>
              </a:spcBef>
              <a:buNone/>
            </a:pPr>
            <a:r>
              <a:rPr lang="zh-CN" altLang="en-US" sz="2000" dirty="0">
                <a:ea typeface="宋体" panose="02010600030101010101" pitchFamily="2" charset="-122"/>
              </a:rPr>
              <a:t>那第二层和第一层的训练方式就没有差别了，将第一层输出的code当成第二层的输入信号，同样最小化重构误差，就会得到第二层的参数，并且得到第二层输入的code，也就是原输入信息的第二个表达了。</a:t>
            </a:r>
            <a:endParaRPr lang="zh-CN" altLang="en-US" sz="2000" dirty="0">
              <a:ea typeface="宋体" panose="02010600030101010101" pitchFamily="2" charset="-122"/>
            </a:endParaRPr>
          </a:p>
          <a:p>
            <a:pPr lvl="1" eaLnBrk="1" hangingPunct="1">
              <a:spcBef>
                <a:spcPct val="50000"/>
              </a:spcBef>
              <a:buNone/>
            </a:pPr>
            <a:r>
              <a:rPr lang="zh-CN" altLang="en-US" sz="2000" dirty="0">
                <a:ea typeface="宋体" panose="02010600030101010101" pitchFamily="2" charset="-122"/>
              </a:rPr>
              <a:t>其他层也以同样的方法进行。</a:t>
            </a:r>
            <a:endParaRPr lang="zh-CN" altLang="en-US" sz="2000" dirty="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915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监督学习</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Deep结构，每一层都会得到原始输入的不同层次的表达。</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r>
              <a:rPr lang="zh-CN" altLang="en-US" dirty="0">
                <a:ea typeface="宋体" panose="02010600030101010101" pitchFamily="2" charset="-122"/>
              </a:rPr>
              <a:t>有监督微调</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为了实现分类，可以在AutoEncoder的最顶的编码层添加一个分类器（例如Logistic回归、SVM等），然后通过标准的多层神经网络的监督训练方法（梯度下降法）去训练。</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5120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监督学习</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最后层的特征</a:t>
            </a:r>
            <a:r>
              <a:rPr lang="en-US" altLang="zh-CN" dirty="0">
                <a:ea typeface="宋体" panose="02010600030101010101" pitchFamily="2" charset="-122"/>
              </a:rPr>
              <a:t>code</a:t>
            </a:r>
            <a:r>
              <a:rPr lang="zh-CN" altLang="en-US" dirty="0">
                <a:ea typeface="宋体" panose="02010600030101010101" pitchFamily="2" charset="-122"/>
              </a:rPr>
              <a:t>输入到分类器中，</a:t>
            </a:r>
            <a:r>
              <a:rPr lang="zh-CN" altLang="en-US" dirty="0">
                <a:solidFill>
                  <a:srgbClr val="00B050"/>
                </a:solidFill>
                <a:ea typeface="宋体" panose="02010600030101010101" pitchFamily="2" charset="-122"/>
              </a:rPr>
              <a:t>基于有标签样本，通过监督学习对网络进行微调</a:t>
            </a:r>
            <a:endParaRPr lang="zh-CN" altLang="en-US" dirty="0">
              <a:solidFill>
                <a:srgbClr val="00B050"/>
              </a:solidFill>
              <a:ea typeface="宋体" panose="02010600030101010101" pitchFamily="2" charset="-122"/>
            </a:endParaRPr>
          </a:p>
        </p:txBody>
      </p:sp>
      <p:pic>
        <p:nvPicPr>
          <p:cNvPr id="51203" name="Picture 2"/>
          <p:cNvPicPr>
            <a:picLocks noChangeAspect="1"/>
          </p:cNvPicPr>
          <p:nvPr/>
        </p:nvPicPr>
        <p:blipFill>
          <a:blip r:embed="rId1"/>
          <a:stretch>
            <a:fillRect/>
          </a:stretch>
        </p:blipFill>
        <p:spPr>
          <a:xfrm>
            <a:off x="3581400" y="3078163"/>
            <a:ext cx="8574088" cy="1484312"/>
          </a:xfrm>
          <a:prstGeom prst="rect">
            <a:avLst/>
          </a:prstGeom>
          <a:noFill/>
          <a:ln w="9525">
            <a:noFill/>
          </a:ln>
        </p:spPr>
      </p:pic>
      <p:pic>
        <p:nvPicPr>
          <p:cNvPr id="51204" name="Picture 2"/>
          <p:cNvPicPr>
            <a:picLocks noChangeAspect="1"/>
          </p:cNvPicPr>
          <p:nvPr/>
        </p:nvPicPr>
        <p:blipFill>
          <a:blip r:embed="rId2"/>
          <a:stretch>
            <a:fillRect/>
          </a:stretch>
        </p:blipFill>
        <p:spPr>
          <a:xfrm>
            <a:off x="3581400" y="4786313"/>
            <a:ext cx="8597900" cy="1571625"/>
          </a:xfrm>
          <a:prstGeom prst="rect">
            <a:avLst/>
          </a:prstGeom>
          <a:noFill/>
          <a:ln w="9525">
            <a:noFill/>
          </a:ln>
        </p:spPr>
      </p:pic>
      <p:sp>
        <p:nvSpPr>
          <p:cNvPr id="51206" name="Text Box 6"/>
          <p:cNvSpPr txBox="1"/>
          <p:nvPr/>
        </p:nvSpPr>
        <p:spPr>
          <a:xfrm>
            <a:off x="990600" y="3505200"/>
            <a:ext cx="2286000" cy="396875"/>
          </a:xfrm>
          <a:prstGeom prst="rect">
            <a:avLst/>
          </a:prstGeom>
          <a:noFill/>
          <a:ln w="9525">
            <a:noFill/>
          </a:ln>
        </p:spPr>
        <p:txBody>
          <a:bodyPr anchor="t">
            <a:spAutoFit/>
          </a:bodyPr>
          <a:p>
            <a:pPr eaLnBrk="0" hangingPunct="0"/>
            <a:r>
              <a:rPr lang="zh-CN" altLang="en-US" sz="2000" dirty="0">
                <a:latin typeface="Arial" panose="020B0604020202020204" pitchFamily="34" charset="0"/>
                <a:ea typeface="宋体" panose="02010600030101010101" pitchFamily="2" charset="-122"/>
              </a:rPr>
              <a:t>1、</a:t>
            </a:r>
            <a:r>
              <a:rPr lang="zh-CN" altLang="en-US" sz="2000" dirty="0">
                <a:solidFill>
                  <a:srgbClr val="00B050"/>
                </a:solidFill>
                <a:latin typeface="Arial" panose="020B0604020202020204" pitchFamily="34" charset="0"/>
                <a:ea typeface="宋体" panose="02010600030101010101" pitchFamily="2" charset="-122"/>
              </a:rPr>
              <a:t>只调整分类器</a:t>
            </a:r>
            <a:endParaRPr lang="zh-CN" altLang="en-US" sz="2000" dirty="0">
              <a:solidFill>
                <a:srgbClr val="00B050"/>
              </a:solidFill>
              <a:latin typeface="Arial" panose="020B0604020202020204" pitchFamily="34" charset="0"/>
              <a:ea typeface="宋体" panose="02010600030101010101" pitchFamily="2" charset="-122"/>
            </a:endParaRPr>
          </a:p>
        </p:txBody>
      </p:sp>
      <p:sp>
        <p:nvSpPr>
          <p:cNvPr id="51207" name="Text Box 7"/>
          <p:cNvSpPr txBox="1"/>
          <p:nvPr/>
        </p:nvSpPr>
        <p:spPr>
          <a:xfrm>
            <a:off x="914400" y="4800600"/>
            <a:ext cx="2667000" cy="1631950"/>
          </a:xfrm>
          <a:prstGeom prst="rect">
            <a:avLst/>
          </a:prstGeom>
          <a:noFill/>
          <a:ln w="9525">
            <a:noFill/>
          </a:ln>
        </p:spPr>
        <p:txBody>
          <a:bodyPr anchor="t">
            <a:spAutoFit/>
          </a:bodyPr>
          <a:p>
            <a:pPr eaLnBrk="0" hangingPunct="0"/>
            <a:r>
              <a:rPr lang="zh-CN" altLang="en-US" dirty="0">
                <a:latin typeface="Arial" panose="020B0604020202020204" pitchFamily="34" charset="0"/>
                <a:ea typeface="宋体" panose="02010600030101010101" pitchFamily="2" charset="-122"/>
              </a:rPr>
              <a:t>2、</a:t>
            </a:r>
            <a:r>
              <a:rPr lang="zh-CN" altLang="en-US" sz="2000" dirty="0">
                <a:latin typeface="Arial" panose="020B0604020202020204" pitchFamily="34" charset="0"/>
                <a:ea typeface="宋体" panose="02010600030101010101" pitchFamily="2" charset="-122"/>
              </a:rPr>
              <a:t>通过有标签样本，</a:t>
            </a:r>
            <a:r>
              <a:rPr lang="zh-CN" altLang="en-US" sz="2000" dirty="0">
                <a:solidFill>
                  <a:srgbClr val="00B050"/>
                </a:solidFill>
                <a:latin typeface="Arial" panose="020B0604020202020204" pitchFamily="34" charset="0"/>
                <a:ea typeface="宋体" panose="02010600030101010101" pitchFamily="2" charset="-122"/>
              </a:rPr>
              <a:t>微调整个系统</a:t>
            </a:r>
            <a:r>
              <a:rPr lang="zh-CN" altLang="en-US" sz="2000" dirty="0">
                <a:latin typeface="Arial" panose="020B0604020202020204" pitchFamily="34" charset="0"/>
                <a:ea typeface="宋体" panose="02010600030101010101" pitchFamily="2" charset="-122"/>
              </a:rPr>
              <a:t>：（如果有足够多的数据，</a:t>
            </a:r>
            <a:r>
              <a:rPr lang="en-US" altLang="zh-CN" sz="2000" dirty="0">
                <a:latin typeface="Arial" panose="020B0604020202020204" pitchFamily="34" charset="0"/>
                <a:ea typeface="宋体" panose="02010600030101010101" pitchFamily="2" charset="-122"/>
              </a:rPr>
              <a:t>end-to-end learning</a:t>
            </a:r>
            <a:r>
              <a:rPr lang="zh-CN" altLang="en-US" sz="2000" dirty="0">
                <a:latin typeface="Arial" panose="020B0604020202020204" pitchFamily="34" charset="0"/>
                <a:ea typeface="宋体" panose="02010600030101010101" pitchFamily="2" charset="-122"/>
              </a:rPr>
              <a:t>端对端学习）</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bldLvl="0"/>
      <p:bldP spid="51207"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6147" name="Straight Arrow Connector 3"/>
          <p:cNvCxnSpPr/>
          <p:nvPr/>
        </p:nvCxnSpPr>
        <p:spPr>
          <a:xfrm>
            <a:off x="1235075" y="1890713"/>
            <a:ext cx="0" cy="504825"/>
          </a:xfrm>
          <a:prstGeom prst="straightConnector1">
            <a:avLst/>
          </a:prstGeom>
          <a:ln w="38100" cap="flat" cmpd="sng">
            <a:solidFill>
              <a:schemeClr val="tx1"/>
            </a:solidFill>
            <a:prstDash val="solid"/>
            <a:headEnd type="none" w="med" len="med"/>
            <a:tailEnd type="arrow" w="med" len="med"/>
          </a:ln>
        </p:spPr>
      </p:cxnSp>
      <p:sp>
        <p:nvSpPr>
          <p:cNvPr id="6148"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6149"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6151"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152" name="矩形 6151"/>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grpSp>
        <p:nvGrpSpPr>
          <p:cNvPr id="6153" name="组合 6152"/>
          <p:cNvGrpSpPr/>
          <p:nvPr/>
        </p:nvGrpSpPr>
        <p:grpSpPr>
          <a:xfrm>
            <a:off x="166688" y="3897313"/>
            <a:ext cx="3529012" cy="2203450"/>
            <a:chOff x="0" y="0"/>
            <a:chExt cx="5556" cy="3469"/>
          </a:xfrm>
        </p:grpSpPr>
        <p:sp>
          <p:nvSpPr>
            <p:cNvPr id="6154" name="Oval 7"/>
            <p:cNvSpPr/>
            <p:nvPr/>
          </p:nvSpPr>
          <p:spPr>
            <a:xfrm>
              <a:off x="0" y="2082"/>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5" name="Oval 8"/>
            <p:cNvSpPr/>
            <p:nvPr/>
          </p:nvSpPr>
          <p:spPr>
            <a:xfrm>
              <a:off x="1221" y="2082"/>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6" name="Oval 9"/>
            <p:cNvSpPr/>
            <p:nvPr/>
          </p:nvSpPr>
          <p:spPr>
            <a:xfrm>
              <a:off x="2444" y="2082"/>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7" name="Oval 10"/>
            <p:cNvSpPr/>
            <p:nvPr/>
          </p:nvSpPr>
          <p:spPr>
            <a:xfrm>
              <a:off x="999" y="111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8" name="Oval 11"/>
            <p:cNvSpPr/>
            <p:nvPr/>
          </p:nvSpPr>
          <p:spPr>
            <a:xfrm>
              <a:off x="2444" y="111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9" name="Oval 12"/>
            <p:cNvSpPr/>
            <p:nvPr/>
          </p:nvSpPr>
          <p:spPr>
            <a:xfrm>
              <a:off x="1221" y="3053"/>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0" name="Oval 13"/>
            <p:cNvSpPr/>
            <p:nvPr/>
          </p:nvSpPr>
          <p:spPr>
            <a:xfrm>
              <a:off x="2444" y="3053"/>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1" name="Oval 14"/>
            <p:cNvSpPr/>
            <p:nvPr/>
          </p:nvSpPr>
          <p:spPr>
            <a:xfrm>
              <a:off x="3667" y="3053"/>
              <a:ext cx="666"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2" name="Oval 15"/>
            <p:cNvSpPr/>
            <p:nvPr/>
          </p:nvSpPr>
          <p:spPr>
            <a:xfrm>
              <a:off x="1779" y="0"/>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3" name="Oval 16"/>
            <p:cNvSpPr/>
            <p:nvPr/>
          </p:nvSpPr>
          <p:spPr>
            <a:xfrm>
              <a:off x="3000" y="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4" name="Oval 17"/>
            <p:cNvSpPr/>
            <p:nvPr/>
          </p:nvSpPr>
          <p:spPr>
            <a:xfrm>
              <a:off x="4000" y="1179"/>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5" name="Oval 18"/>
            <p:cNvSpPr/>
            <p:nvPr/>
          </p:nvSpPr>
          <p:spPr>
            <a:xfrm>
              <a:off x="3667" y="2082"/>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6" name="Oval 19"/>
            <p:cNvSpPr/>
            <p:nvPr/>
          </p:nvSpPr>
          <p:spPr>
            <a:xfrm>
              <a:off x="4890" y="2110"/>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6167" name="AutoShape 20"/>
            <p:cNvCxnSpPr>
              <a:stCxn id="6160" idx="0"/>
              <a:endCxn id="6156" idx="4"/>
            </p:cNvCxnSpPr>
            <p:nvPr/>
          </p:nvCxnSpPr>
          <p:spPr>
            <a:xfrm flipV="1">
              <a:off x="2778" y="2512"/>
              <a:ext cx="1" cy="528"/>
            </a:xfrm>
            <a:prstGeom prst="straightConnector1">
              <a:avLst/>
            </a:prstGeom>
            <a:ln w="25400" cap="flat" cmpd="sng">
              <a:solidFill>
                <a:srgbClr val="FF0000"/>
              </a:solidFill>
              <a:prstDash val="solid"/>
              <a:headEnd type="none" w="med" len="med"/>
              <a:tailEnd type="triangle" w="med" len="med"/>
            </a:ln>
          </p:spPr>
        </p:cxnSp>
        <p:cxnSp>
          <p:nvCxnSpPr>
            <p:cNvPr id="6168" name="AutoShape 21"/>
            <p:cNvCxnSpPr>
              <a:stCxn id="6159" idx="0"/>
              <a:endCxn id="6155" idx="4"/>
            </p:cNvCxnSpPr>
            <p:nvPr/>
          </p:nvCxnSpPr>
          <p:spPr>
            <a:xfrm flipV="1">
              <a:off x="1555" y="2512"/>
              <a:ext cx="1" cy="528"/>
            </a:xfrm>
            <a:prstGeom prst="straightConnector1">
              <a:avLst/>
            </a:prstGeom>
            <a:ln w="9525" cap="flat" cmpd="sng">
              <a:solidFill>
                <a:schemeClr val="tx1"/>
              </a:solidFill>
              <a:prstDash val="solid"/>
              <a:headEnd type="none" w="med" len="med"/>
              <a:tailEnd type="triangle" w="med" len="med"/>
            </a:ln>
          </p:spPr>
        </p:cxnSp>
        <p:cxnSp>
          <p:nvCxnSpPr>
            <p:cNvPr id="6169" name="AutoShape 22"/>
            <p:cNvCxnSpPr>
              <a:stCxn id="6161" idx="0"/>
              <a:endCxn id="6165" idx="4"/>
            </p:cNvCxnSpPr>
            <p:nvPr/>
          </p:nvCxnSpPr>
          <p:spPr>
            <a:xfrm flipV="1">
              <a:off x="4000" y="2512"/>
              <a:ext cx="2" cy="528"/>
            </a:xfrm>
            <a:prstGeom prst="straightConnector1">
              <a:avLst/>
            </a:prstGeom>
            <a:ln w="9525" cap="flat" cmpd="sng">
              <a:solidFill>
                <a:schemeClr val="tx1"/>
              </a:solidFill>
              <a:prstDash val="solid"/>
              <a:headEnd type="none" w="med" len="med"/>
              <a:tailEnd type="triangle" w="med" len="med"/>
            </a:ln>
          </p:spPr>
        </p:cxnSp>
        <p:cxnSp>
          <p:nvCxnSpPr>
            <p:cNvPr id="6170" name="AutoShape 23"/>
            <p:cNvCxnSpPr>
              <a:stCxn id="6156" idx="0"/>
              <a:endCxn id="6158" idx="4"/>
            </p:cNvCxnSpPr>
            <p:nvPr/>
          </p:nvCxnSpPr>
          <p:spPr>
            <a:xfrm flipV="1">
              <a:off x="2778" y="1540"/>
              <a:ext cx="1" cy="528"/>
            </a:xfrm>
            <a:prstGeom prst="straightConnector1">
              <a:avLst/>
            </a:prstGeom>
            <a:ln w="9525" cap="flat" cmpd="sng">
              <a:solidFill>
                <a:schemeClr val="tx1"/>
              </a:solidFill>
              <a:prstDash val="solid"/>
              <a:headEnd type="none" w="med" len="med"/>
              <a:tailEnd type="triangle" w="med" len="med"/>
            </a:ln>
          </p:spPr>
        </p:cxnSp>
        <p:cxnSp>
          <p:nvCxnSpPr>
            <p:cNvPr id="6171" name="AutoShape 24"/>
            <p:cNvCxnSpPr>
              <a:stCxn id="6155" idx="0"/>
              <a:endCxn id="6157" idx="4"/>
            </p:cNvCxnSpPr>
            <p:nvPr/>
          </p:nvCxnSpPr>
          <p:spPr>
            <a:xfrm flipH="1" flipV="1">
              <a:off x="1332" y="1540"/>
              <a:ext cx="223" cy="528"/>
            </a:xfrm>
            <a:prstGeom prst="straightConnector1">
              <a:avLst/>
            </a:prstGeom>
            <a:ln w="9525" cap="flat" cmpd="sng">
              <a:solidFill>
                <a:schemeClr val="tx1"/>
              </a:solidFill>
              <a:prstDash val="solid"/>
              <a:headEnd type="none" w="med" len="med"/>
              <a:tailEnd type="triangle" w="med" len="med"/>
            </a:ln>
          </p:spPr>
        </p:cxnSp>
        <p:cxnSp>
          <p:nvCxnSpPr>
            <p:cNvPr id="6172" name="AutoShape 25"/>
            <p:cNvCxnSpPr>
              <a:stCxn id="6165" idx="0"/>
              <a:endCxn id="6164" idx="4"/>
            </p:cNvCxnSpPr>
            <p:nvPr/>
          </p:nvCxnSpPr>
          <p:spPr>
            <a:xfrm flipV="1">
              <a:off x="4000" y="1609"/>
              <a:ext cx="333" cy="459"/>
            </a:xfrm>
            <a:prstGeom prst="straightConnector1">
              <a:avLst/>
            </a:prstGeom>
            <a:ln w="9525" cap="flat" cmpd="sng">
              <a:solidFill>
                <a:schemeClr val="tx1"/>
              </a:solidFill>
              <a:prstDash val="solid"/>
              <a:headEnd type="none" w="med" len="med"/>
              <a:tailEnd type="triangle" w="med" len="med"/>
            </a:ln>
          </p:spPr>
        </p:cxnSp>
        <p:cxnSp>
          <p:nvCxnSpPr>
            <p:cNvPr id="6173" name="AutoShape 26"/>
            <p:cNvCxnSpPr>
              <a:stCxn id="6158" idx="7"/>
              <a:endCxn id="6163" idx="4"/>
            </p:cNvCxnSpPr>
            <p:nvPr/>
          </p:nvCxnSpPr>
          <p:spPr>
            <a:xfrm flipV="1">
              <a:off x="3013" y="429"/>
              <a:ext cx="322" cy="728"/>
            </a:xfrm>
            <a:prstGeom prst="straightConnector1">
              <a:avLst/>
            </a:prstGeom>
            <a:ln w="9525" cap="flat" cmpd="sng">
              <a:solidFill>
                <a:schemeClr val="tx1"/>
              </a:solidFill>
              <a:prstDash val="solid"/>
              <a:headEnd type="none" w="med" len="med"/>
              <a:tailEnd type="triangle" w="med" len="med"/>
            </a:ln>
          </p:spPr>
        </p:cxnSp>
        <p:cxnSp>
          <p:nvCxnSpPr>
            <p:cNvPr id="6174" name="AutoShape 27"/>
            <p:cNvCxnSpPr>
              <a:stCxn id="6164" idx="0"/>
              <a:endCxn id="6163" idx="5"/>
            </p:cNvCxnSpPr>
            <p:nvPr/>
          </p:nvCxnSpPr>
          <p:spPr>
            <a:xfrm flipH="1" flipV="1">
              <a:off x="3570" y="368"/>
              <a:ext cx="763" cy="797"/>
            </a:xfrm>
            <a:prstGeom prst="straightConnector1">
              <a:avLst/>
            </a:prstGeom>
            <a:ln w="9525" cap="flat" cmpd="sng">
              <a:solidFill>
                <a:schemeClr val="tx1"/>
              </a:solidFill>
              <a:prstDash val="solid"/>
              <a:headEnd type="none" w="med" len="med"/>
              <a:tailEnd type="triangle" w="med" len="med"/>
            </a:ln>
          </p:spPr>
        </p:cxnSp>
        <p:cxnSp>
          <p:nvCxnSpPr>
            <p:cNvPr id="6175" name="AutoShape 28"/>
            <p:cNvCxnSpPr>
              <a:stCxn id="6160" idx="7"/>
              <a:endCxn id="6165" idx="3"/>
            </p:cNvCxnSpPr>
            <p:nvPr/>
          </p:nvCxnSpPr>
          <p:spPr>
            <a:xfrm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6176" name="AutoShape 29"/>
            <p:cNvCxnSpPr>
              <a:stCxn id="6161" idx="7"/>
              <a:endCxn id="6166" idx="3"/>
            </p:cNvCxnSpPr>
            <p:nvPr/>
          </p:nvCxnSpPr>
          <p:spPr>
            <a:xfrm flipV="1">
              <a:off x="4236" y="2465"/>
              <a:ext cx="752" cy="649"/>
            </a:xfrm>
            <a:prstGeom prst="straightConnector1">
              <a:avLst/>
            </a:prstGeom>
            <a:ln w="9525" cap="flat" cmpd="sng">
              <a:solidFill>
                <a:schemeClr val="tx1"/>
              </a:solidFill>
              <a:prstDash val="solid"/>
              <a:headEnd type="none" w="med" len="med"/>
              <a:tailEnd type="triangle" w="med" len="med"/>
            </a:ln>
          </p:spPr>
        </p:cxnSp>
        <p:cxnSp>
          <p:nvCxnSpPr>
            <p:cNvPr id="6177" name="AutoShape 30"/>
            <p:cNvCxnSpPr>
              <a:stCxn id="6154" idx="0"/>
              <a:endCxn id="6157" idx="3"/>
            </p:cNvCxnSpPr>
            <p:nvPr/>
          </p:nvCxnSpPr>
          <p:spPr>
            <a:xfrm flipV="1">
              <a:off x="332" y="1479"/>
              <a:ext cx="764" cy="589"/>
            </a:xfrm>
            <a:prstGeom prst="straightConnector1">
              <a:avLst/>
            </a:prstGeom>
            <a:ln w="9525" cap="flat" cmpd="sng">
              <a:solidFill>
                <a:schemeClr val="tx1"/>
              </a:solidFill>
              <a:prstDash val="solid"/>
              <a:headEnd type="none" w="med" len="med"/>
              <a:tailEnd type="triangle" w="med" len="med"/>
            </a:ln>
          </p:spPr>
        </p:cxnSp>
        <p:cxnSp>
          <p:nvCxnSpPr>
            <p:cNvPr id="6178" name="AutoShape 31"/>
            <p:cNvCxnSpPr>
              <a:stCxn id="6155" idx="7"/>
              <a:endCxn id="6158" idx="3"/>
            </p:cNvCxnSpPr>
            <p:nvPr/>
          </p:nvCxnSpPr>
          <p:spPr>
            <a:xfrm flipV="1">
              <a:off x="1791" y="1479"/>
              <a:ext cx="752" cy="650"/>
            </a:xfrm>
            <a:prstGeom prst="straightConnector1">
              <a:avLst/>
            </a:prstGeom>
            <a:ln w="9525" cap="flat" cmpd="sng">
              <a:solidFill>
                <a:schemeClr val="tx1"/>
              </a:solidFill>
              <a:prstDash val="solid"/>
              <a:headEnd type="none" w="med" len="med"/>
              <a:tailEnd type="triangle" w="med" len="med"/>
            </a:ln>
          </p:spPr>
        </p:cxnSp>
        <p:cxnSp>
          <p:nvCxnSpPr>
            <p:cNvPr id="6179" name="AutoShape 32"/>
            <p:cNvCxnSpPr/>
            <p:nvPr/>
          </p:nvCxnSpPr>
          <p:spPr>
            <a:xfrm flipH="1" flipV="1">
              <a:off x="4568" y="1576"/>
              <a:ext cx="655" cy="520"/>
            </a:xfrm>
            <a:prstGeom prst="straightConnector1">
              <a:avLst/>
            </a:prstGeom>
            <a:ln w="9525" cap="flat" cmpd="sng">
              <a:solidFill>
                <a:schemeClr val="tx1"/>
              </a:solidFill>
              <a:prstDash val="solid"/>
              <a:headEnd type="none" w="med" len="med"/>
              <a:tailEnd type="triangle" w="med" len="med"/>
            </a:ln>
          </p:spPr>
        </p:cxnSp>
        <p:cxnSp>
          <p:nvCxnSpPr>
            <p:cNvPr id="6180" name="AutoShape 33"/>
            <p:cNvCxnSpPr>
              <a:stCxn id="6161" idx="1"/>
              <a:endCxn id="6156" idx="5"/>
            </p:cNvCxnSpPr>
            <p:nvPr/>
          </p:nvCxnSpPr>
          <p:spPr>
            <a:xfrm flipH="1" flipV="1">
              <a:off x="3013" y="2451"/>
              <a:ext cx="752" cy="650"/>
            </a:xfrm>
            <a:prstGeom prst="straightConnector1">
              <a:avLst/>
            </a:prstGeom>
            <a:ln w="25400" cap="flat" cmpd="sng">
              <a:solidFill>
                <a:srgbClr val="FF0000"/>
              </a:solidFill>
              <a:prstDash val="solid"/>
              <a:headEnd type="none" w="med" len="med"/>
              <a:tailEnd type="triangle" w="med" len="med"/>
            </a:ln>
          </p:spPr>
        </p:cxnSp>
        <p:cxnSp>
          <p:nvCxnSpPr>
            <p:cNvPr id="6181" name="AutoShape 34"/>
            <p:cNvCxnSpPr>
              <a:stCxn id="6156" idx="1"/>
              <a:endCxn id="6157" idx="5"/>
            </p:cNvCxnSpPr>
            <p:nvPr/>
          </p:nvCxnSpPr>
          <p:spPr>
            <a:xfrm flipH="1" flipV="1">
              <a:off x="1568" y="1479"/>
              <a:ext cx="975" cy="650"/>
            </a:xfrm>
            <a:prstGeom prst="straightConnector1">
              <a:avLst/>
            </a:prstGeom>
            <a:ln w="9525" cap="flat" cmpd="sng">
              <a:solidFill>
                <a:schemeClr val="tx1"/>
              </a:solidFill>
              <a:prstDash val="solid"/>
              <a:headEnd type="none" w="med" len="med"/>
              <a:tailEnd type="triangle" w="med" len="med"/>
            </a:ln>
          </p:spPr>
        </p:cxnSp>
        <p:cxnSp>
          <p:nvCxnSpPr>
            <p:cNvPr id="6182" name="AutoShape 35"/>
            <p:cNvCxnSpPr>
              <a:stCxn id="6165" idx="1"/>
              <a:endCxn id="6158" idx="5"/>
            </p:cNvCxnSpPr>
            <p:nvPr/>
          </p:nvCxnSpPr>
          <p:spPr>
            <a:xfrm flipH="1" flipV="1">
              <a:off x="3013" y="1479"/>
              <a:ext cx="752" cy="650"/>
            </a:xfrm>
            <a:prstGeom prst="straightConnector1">
              <a:avLst/>
            </a:prstGeom>
            <a:ln w="9525" cap="flat" cmpd="sng">
              <a:solidFill>
                <a:schemeClr val="tx1"/>
              </a:solidFill>
              <a:prstDash val="solid"/>
              <a:headEnd type="none" w="med" len="med"/>
              <a:tailEnd type="triangle" w="med" len="med"/>
            </a:ln>
          </p:spPr>
        </p:cxnSp>
        <p:cxnSp>
          <p:nvCxnSpPr>
            <p:cNvPr id="6183" name="AutoShape 36"/>
            <p:cNvCxnSpPr>
              <a:stCxn id="6159" idx="1"/>
              <a:endCxn id="6154" idx="4"/>
            </p:cNvCxnSpPr>
            <p:nvPr/>
          </p:nvCxnSpPr>
          <p:spPr>
            <a:xfrm flipH="1" flipV="1">
              <a:off x="332" y="2512"/>
              <a:ext cx="988" cy="589"/>
            </a:xfrm>
            <a:prstGeom prst="straightConnector1">
              <a:avLst/>
            </a:prstGeom>
            <a:ln w="9525" cap="flat" cmpd="sng">
              <a:solidFill>
                <a:schemeClr val="tx1"/>
              </a:solidFill>
              <a:prstDash val="solid"/>
              <a:headEnd type="none" w="med" len="med"/>
              <a:tailEnd type="triangle" w="med" len="med"/>
            </a:ln>
          </p:spPr>
        </p:cxnSp>
        <p:cxnSp>
          <p:nvCxnSpPr>
            <p:cNvPr id="6184" name="AutoShape 37"/>
            <p:cNvCxnSpPr>
              <a:stCxn id="6160" idx="1"/>
              <a:endCxn id="6155" idx="5"/>
            </p:cNvCxnSpPr>
            <p:nvPr/>
          </p:nvCxnSpPr>
          <p:spPr>
            <a:xfrm flipH="1"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6185" name="AutoShape 38"/>
            <p:cNvCxnSpPr>
              <a:stCxn id="6158" idx="1"/>
              <a:endCxn id="6162" idx="4"/>
            </p:cNvCxnSpPr>
            <p:nvPr/>
          </p:nvCxnSpPr>
          <p:spPr>
            <a:xfrm flipH="1" flipV="1">
              <a:off x="2111" y="429"/>
              <a:ext cx="430" cy="728"/>
            </a:xfrm>
            <a:prstGeom prst="straightConnector1">
              <a:avLst/>
            </a:prstGeom>
            <a:ln w="9525" cap="flat" cmpd="sng">
              <a:solidFill>
                <a:schemeClr val="tx1"/>
              </a:solidFill>
              <a:prstDash val="solid"/>
              <a:headEnd type="none" w="med" len="med"/>
              <a:tailEnd type="triangle" w="med" len="med"/>
            </a:ln>
          </p:spPr>
        </p:cxnSp>
        <p:cxnSp>
          <p:nvCxnSpPr>
            <p:cNvPr id="6186" name="AutoShape 39"/>
            <p:cNvCxnSpPr>
              <a:stCxn id="6164" idx="1"/>
              <a:endCxn id="6162" idx="5"/>
            </p:cNvCxnSpPr>
            <p:nvPr/>
          </p:nvCxnSpPr>
          <p:spPr>
            <a:xfrm flipH="1" flipV="1">
              <a:off x="2347" y="368"/>
              <a:ext cx="1752" cy="858"/>
            </a:xfrm>
            <a:prstGeom prst="straightConnector1">
              <a:avLst/>
            </a:prstGeom>
            <a:ln w="9525" cap="flat" cmpd="sng">
              <a:solidFill>
                <a:schemeClr val="tx1"/>
              </a:solidFill>
              <a:prstDash val="solid"/>
              <a:headEnd type="none" w="med" len="med"/>
              <a:tailEnd type="triangle" w="med" len="med"/>
            </a:ln>
          </p:spPr>
        </p:cxnSp>
        <p:cxnSp>
          <p:nvCxnSpPr>
            <p:cNvPr id="6187" name="AutoShape 40"/>
            <p:cNvCxnSpPr>
              <a:stCxn id="6157" idx="7"/>
              <a:endCxn id="6163" idx="3"/>
            </p:cNvCxnSpPr>
            <p:nvPr/>
          </p:nvCxnSpPr>
          <p:spPr>
            <a:xfrm flipV="1">
              <a:off x="1568" y="368"/>
              <a:ext cx="1531" cy="789"/>
            </a:xfrm>
            <a:prstGeom prst="straightConnector1">
              <a:avLst/>
            </a:prstGeom>
            <a:ln w="9525" cap="flat" cmpd="sng">
              <a:solidFill>
                <a:schemeClr val="tx1"/>
              </a:solidFill>
              <a:prstDash val="solid"/>
              <a:headEnd type="none" w="med" len="med"/>
              <a:tailEnd type="triangle" w="med" len="med"/>
            </a:ln>
          </p:spPr>
        </p:cxnSp>
        <p:cxnSp>
          <p:nvCxnSpPr>
            <p:cNvPr id="6188" name="AutoShape 41"/>
            <p:cNvCxnSpPr>
              <a:stCxn id="6157" idx="0"/>
              <a:endCxn id="6162" idx="3"/>
            </p:cNvCxnSpPr>
            <p:nvPr/>
          </p:nvCxnSpPr>
          <p:spPr>
            <a:xfrm flipV="1">
              <a:off x="1332" y="368"/>
              <a:ext cx="544" cy="728"/>
            </a:xfrm>
            <a:prstGeom prst="straightConnector1">
              <a:avLst/>
            </a:prstGeom>
            <a:ln w="9525" cap="flat" cmpd="sng">
              <a:solidFill>
                <a:schemeClr val="tx1"/>
              </a:solidFill>
              <a:prstDash val="solid"/>
              <a:headEnd type="none" w="med" len="med"/>
              <a:tailEnd type="triangle" w="med" len="med"/>
            </a:ln>
          </p:spPr>
        </p:cxnSp>
        <p:cxnSp>
          <p:nvCxnSpPr>
            <p:cNvPr id="6189" name="AutoShape 42"/>
            <p:cNvCxnSpPr>
              <a:stCxn id="6156" idx="7"/>
              <a:endCxn id="6164" idx="3"/>
            </p:cNvCxnSpPr>
            <p:nvPr/>
          </p:nvCxnSpPr>
          <p:spPr>
            <a:xfrm flipV="1">
              <a:off x="3013" y="1548"/>
              <a:ext cx="1086" cy="581"/>
            </a:xfrm>
            <a:prstGeom prst="straightConnector1">
              <a:avLst/>
            </a:prstGeom>
            <a:ln w="9525" cap="flat" cmpd="sng">
              <a:solidFill>
                <a:schemeClr val="tx1"/>
              </a:solidFill>
              <a:prstDash val="solid"/>
              <a:headEnd type="none" w="med" len="med"/>
              <a:tailEnd type="triangle" w="med" len="med"/>
            </a:ln>
          </p:spPr>
        </p:cxnSp>
        <p:cxnSp>
          <p:nvCxnSpPr>
            <p:cNvPr id="6190" name="AutoShape 43"/>
            <p:cNvCxnSpPr>
              <a:stCxn id="6159" idx="7"/>
              <a:endCxn id="6156" idx="3"/>
            </p:cNvCxnSpPr>
            <p:nvPr/>
          </p:nvCxnSpPr>
          <p:spPr>
            <a:xfrm flipV="1">
              <a:off x="1791" y="2451"/>
              <a:ext cx="752" cy="650"/>
            </a:xfrm>
            <a:prstGeom prst="straightConnector1">
              <a:avLst/>
            </a:prstGeom>
            <a:ln w="25400" cap="flat" cmpd="sng">
              <a:solidFill>
                <a:srgbClr val="FF0000"/>
              </a:solidFill>
              <a:prstDash val="solid"/>
              <a:headEnd type="none" w="med" len="med"/>
              <a:tailEnd type="triangle" w="med" len="med"/>
            </a:ln>
          </p:spPr>
        </p:cxnSp>
        <p:cxnSp>
          <p:nvCxnSpPr>
            <p:cNvPr id="6191" name="AutoShape 44"/>
            <p:cNvCxnSpPr>
              <a:stCxn id="6154" idx="7"/>
              <a:endCxn id="6158" idx="2"/>
            </p:cNvCxnSpPr>
            <p:nvPr/>
          </p:nvCxnSpPr>
          <p:spPr>
            <a:xfrm flipV="1">
              <a:off x="568" y="1318"/>
              <a:ext cx="1855" cy="811"/>
            </a:xfrm>
            <a:prstGeom prst="straightConnector1">
              <a:avLst/>
            </a:prstGeom>
            <a:ln w="9525" cap="flat" cmpd="sng">
              <a:solidFill>
                <a:schemeClr val="tx1"/>
              </a:solidFill>
              <a:prstDash val="solid"/>
              <a:headEnd type="none" w="med" len="med"/>
              <a:tailEnd type="triangle" w="med" len="med"/>
            </a:ln>
          </p:spPr>
        </p:cxnSp>
        <p:cxnSp>
          <p:nvCxnSpPr>
            <p:cNvPr id="6192" name="AutoShape 45"/>
            <p:cNvCxnSpPr>
              <a:stCxn id="6166" idx="1"/>
              <a:endCxn id="6158" idx="6"/>
            </p:cNvCxnSpPr>
            <p:nvPr/>
          </p:nvCxnSpPr>
          <p:spPr>
            <a:xfrm flipH="1" flipV="1">
              <a:off x="3111" y="1318"/>
              <a:ext cx="1876" cy="853"/>
            </a:xfrm>
            <a:prstGeom prst="straightConnector1">
              <a:avLst/>
            </a:prstGeom>
            <a:ln w="9525" cap="flat" cmpd="sng">
              <a:solidFill>
                <a:schemeClr val="tx1"/>
              </a:solidFill>
              <a:prstDash val="solid"/>
              <a:headEnd type="none" w="med" len="med"/>
              <a:tailEnd type="triangle" w="med" len="med"/>
            </a:ln>
          </p:spPr>
        </p:cxnSp>
      </p:grpSp>
      <p:pic>
        <p:nvPicPr>
          <p:cNvPr id="6193" name="Picture 2"/>
          <p:cNvPicPr>
            <a:picLocks noChangeAspect="1"/>
          </p:cNvPicPr>
          <p:nvPr/>
        </p:nvPicPr>
        <p:blipFill>
          <a:blip r:embed="rId1"/>
          <a:stretch>
            <a:fillRect/>
          </a:stretch>
        </p:blipFill>
        <p:spPr>
          <a:xfrm>
            <a:off x="4114800" y="2819400"/>
            <a:ext cx="4416425" cy="752475"/>
          </a:xfrm>
          <a:prstGeom prst="rect">
            <a:avLst/>
          </a:prstGeom>
          <a:noFill/>
          <a:ln w="9525">
            <a:noFill/>
          </a:ln>
        </p:spPr>
      </p:pic>
      <p:pic>
        <p:nvPicPr>
          <p:cNvPr id="6194" name="Picture 5"/>
          <p:cNvPicPr>
            <a:picLocks noChangeAspect="1"/>
          </p:cNvPicPr>
          <p:nvPr/>
        </p:nvPicPr>
        <p:blipFill>
          <a:blip r:embed="rId2"/>
          <a:stretch>
            <a:fillRect/>
          </a:stretch>
        </p:blipFill>
        <p:spPr>
          <a:xfrm>
            <a:off x="8915400" y="3276600"/>
            <a:ext cx="2844800" cy="1419225"/>
          </a:xfrm>
          <a:prstGeom prst="rect">
            <a:avLst/>
          </a:prstGeom>
          <a:noFill/>
          <a:ln w="9525">
            <a:noFill/>
          </a:ln>
        </p:spPr>
      </p:pic>
      <p:pic>
        <p:nvPicPr>
          <p:cNvPr id="6195" name="Picture 6"/>
          <p:cNvPicPr>
            <a:picLocks noChangeAspect="1"/>
          </p:cNvPicPr>
          <p:nvPr/>
        </p:nvPicPr>
        <p:blipFill>
          <a:blip r:embed="rId3"/>
          <a:stretch>
            <a:fillRect/>
          </a:stretch>
        </p:blipFill>
        <p:spPr>
          <a:xfrm>
            <a:off x="5661025" y="5354638"/>
            <a:ext cx="2549525" cy="1439862"/>
          </a:xfrm>
          <a:prstGeom prst="rect">
            <a:avLst/>
          </a:prstGeom>
          <a:noFill/>
          <a:ln w="9525">
            <a:noFill/>
          </a:ln>
        </p:spPr>
      </p:pic>
      <p:pic>
        <p:nvPicPr>
          <p:cNvPr id="6196" name="Picture 7"/>
          <p:cNvPicPr>
            <a:picLocks noChangeAspect="1"/>
          </p:cNvPicPr>
          <p:nvPr/>
        </p:nvPicPr>
        <p:blipFill>
          <a:blip r:embed="rId4"/>
          <a:stretch>
            <a:fillRect/>
          </a:stretch>
        </p:blipFill>
        <p:spPr>
          <a:xfrm>
            <a:off x="8305800" y="5334000"/>
            <a:ext cx="3125788" cy="1460500"/>
          </a:xfrm>
          <a:prstGeom prst="rect">
            <a:avLst/>
          </a:prstGeom>
          <a:noFill/>
          <a:ln w="9525">
            <a:noFill/>
          </a:ln>
        </p:spPr>
      </p:pic>
      <p:grpSp>
        <p:nvGrpSpPr>
          <p:cNvPr id="6197" name="组合 6196"/>
          <p:cNvGrpSpPr/>
          <p:nvPr/>
        </p:nvGrpSpPr>
        <p:grpSpPr>
          <a:xfrm>
            <a:off x="5029200" y="3200400"/>
            <a:ext cx="2965450" cy="2046288"/>
            <a:chOff x="0" y="0"/>
            <a:chExt cx="4668" cy="3223"/>
          </a:xfrm>
        </p:grpSpPr>
        <p:sp>
          <p:nvSpPr>
            <p:cNvPr id="6198" name="Oval 48"/>
            <p:cNvSpPr/>
            <p:nvPr/>
          </p:nvSpPr>
          <p:spPr>
            <a:xfrm>
              <a:off x="1835" y="537"/>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99" name="Oval 49"/>
            <p:cNvSpPr/>
            <p:nvPr/>
          </p:nvSpPr>
          <p:spPr>
            <a:xfrm>
              <a:off x="0"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200" name="Oval 50"/>
            <p:cNvSpPr/>
            <p:nvPr/>
          </p:nvSpPr>
          <p:spPr>
            <a:xfrm>
              <a:off x="1835"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201" name="Oval 51"/>
            <p:cNvSpPr/>
            <p:nvPr/>
          </p:nvSpPr>
          <p:spPr>
            <a:xfrm>
              <a:off x="3668"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6202" name="AutoShape 20"/>
            <p:cNvCxnSpPr>
              <a:stCxn id="6200" idx="0"/>
              <a:endCxn id="6198" idx="4"/>
            </p:cNvCxnSpPr>
            <p:nvPr/>
          </p:nvCxnSpPr>
          <p:spPr>
            <a:xfrm flipV="1">
              <a:off x="2333" y="1182"/>
              <a:ext cx="1" cy="792"/>
            </a:xfrm>
            <a:prstGeom prst="straightConnector1">
              <a:avLst/>
            </a:prstGeom>
            <a:ln w="9525" cap="flat" cmpd="sng">
              <a:solidFill>
                <a:schemeClr val="tx1"/>
              </a:solidFill>
              <a:prstDash val="solid"/>
              <a:headEnd type="none" w="med" len="med"/>
              <a:tailEnd type="triangle" w="med" len="med"/>
            </a:ln>
          </p:spPr>
        </p:cxnSp>
        <p:cxnSp>
          <p:nvCxnSpPr>
            <p:cNvPr id="6203" name="AutoShape 33"/>
            <p:cNvCxnSpPr>
              <a:stCxn id="6201" idx="1"/>
              <a:endCxn id="6198" idx="5"/>
            </p:cNvCxnSpPr>
            <p:nvPr/>
          </p:nvCxnSpPr>
          <p:spPr>
            <a:xfrm flipH="1" flipV="1">
              <a:off x="2686" y="1090"/>
              <a:ext cx="1128" cy="975"/>
            </a:xfrm>
            <a:prstGeom prst="straightConnector1">
              <a:avLst/>
            </a:prstGeom>
            <a:ln w="9525" cap="flat" cmpd="sng">
              <a:solidFill>
                <a:schemeClr val="tx1"/>
              </a:solidFill>
              <a:prstDash val="solid"/>
              <a:headEnd type="none" w="med" len="med"/>
              <a:tailEnd type="triangle" w="med" len="med"/>
            </a:ln>
          </p:spPr>
        </p:cxnSp>
        <p:cxnSp>
          <p:nvCxnSpPr>
            <p:cNvPr id="6204" name="AutoShape 43"/>
            <p:cNvCxnSpPr>
              <a:stCxn id="6199" idx="7"/>
              <a:endCxn id="6198" idx="3"/>
            </p:cNvCxnSpPr>
            <p:nvPr/>
          </p:nvCxnSpPr>
          <p:spPr>
            <a:xfrm flipV="1">
              <a:off x="853" y="1090"/>
              <a:ext cx="1128" cy="975"/>
            </a:xfrm>
            <a:prstGeom prst="straightConnector1">
              <a:avLst/>
            </a:prstGeom>
            <a:ln w="9525" cap="flat" cmpd="sng">
              <a:solidFill>
                <a:schemeClr val="tx1"/>
              </a:solidFill>
              <a:prstDash val="solid"/>
              <a:headEnd type="none" w="med" len="med"/>
              <a:tailEnd type="triangle" w="med" len="med"/>
            </a:ln>
          </p:spPr>
        </p:cxnSp>
        <p:sp>
          <p:nvSpPr>
            <p:cNvPr id="6205" name="TextBox 55"/>
            <p:cNvSpPr/>
            <p:nvPr/>
          </p:nvSpPr>
          <p:spPr>
            <a:xfrm>
              <a:off x="75" y="2593"/>
              <a:ext cx="801" cy="630"/>
            </a:xfrm>
            <a:prstGeom prst="rect">
              <a:avLst/>
            </a:prstGeom>
            <a:noFill/>
            <a:ln w="9525">
              <a:noFill/>
            </a:ln>
          </p:spPr>
          <p:txBody>
            <a:bodyPr vert="horz" wrap="none" anchor="t">
              <a:spAutoFit/>
            </a:bodyPr>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1</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6" name="TextBox 56"/>
            <p:cNvSpPr/>
            <p:nvPr/>
          </p:nvSpPr>
          <p:spPr>
            <a:xfrm>
              <a:off x="1926" y="2593"/>
              <a:ext cx="802" cy="630"/>
            </a:xfrm>
            <a:prstGeom prst="rect">
              <a:avLst/>
            </a:prstGeom>
            <a:noFill/>
            <a:ln w="9525">
              <a:noFill/>
            </a:ln>
          </p:spPr>
          <p:txBody>
            <a:bodyPr vert="horz" wrap="none" anchor="t">
              <a:spAutoFit/>
            </a:bodyPr>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2</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7" name="TextBox 57"/>
            <p:cNvSpPr/>
            <p:nvPr/>
          </p:nvSpPr>
          <p:spPr>
            <a:xfrm>
              <a:off x="3798" y="2593"/>
              <a:ext cx="802" cy="630"/>
            </a:xfrm>
            <a:prstGeom prst="rect">
              <a:avLst/>
            </a:prstGeom>
            <a:noFill/>
            <a:ln w="9525">
              <a:noFill/>
            </a:ln>
          </p:spPr>
          <p:txBody>
            <a:bodyPr vert="horz" wrap="none" anchor="t">
              <a:spAutoFit/>
            </a:bodyPr>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3</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8" name="TextBox 58"/>
            <p:cNvSpPr/>
            <p:nvPr/>
          </p:nvSpPr>
          <p:spPr>
            <a:xfrm>
              <a:off x="388" y="1104"/>
              <a:ext cx="953" cy="630"/>
            </a:xfrm>
            <a:prstGeom prst="rect">
              <a:avLst/>
            </a:prstGeom>
            <a:noFill/>
            <a:ln w="9525">
              <a:noFill/>
            </a:ln>
          </p:spPr>
          <p:txBody>
            <a:bodyPr vert="horz" wrap="none" anchor="t">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1</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9" name="TextBox 60"/>
            <p:cNvSpPr/>
            <p:nvPr/>
          </p:nvSpPr>
          <p:spPr>
            <a:xfrm>
              <a:off x="1521" y="1218"/>
              <a:ext cx="954" cy="630"/>
            </a:xfrm>
            <a:prstGeom prst="rect">
              <a:avLst/>
            </a:prstGeom>
            <a:noFill/>
            <a:ln w="9525">
              <a:noFill/>
            </a:ln>
          </p:spPr>
          <p:txBody>
            <a:bodyPr vert="horz" wrap="none" anchor="t">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2</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10" name="TextBox 61"/>
            <p:cNvSpPr/>
            <p:nvPr/>
          </p:nvSpPr>
          <p:spPr>
            <a:xfrm>
              <a:off x="3166" y="1112"/>
              <a:ext cx="954" cy="630"/>
            </a:xfrm>
            <a:prstGeom prst="rect">
              <a:avLst/>
            </a:prstGeom>
            <a:noFill/>
            <a:ln w="9525">
              <a:noFill/>
            </a:ln>
          </p:spPr>
          <p:txBody>
            <a:bodyPr vert="horz" wrap="none" anchor="t">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3</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cxnSp>
          <p:nvCxnSpPr>
            <p:cNvPr id="6211" name="AutoShape 20"/>
            <p:cNvCxnSpPr/>
            <p:nvPr/>
          </p:nvCxnSpPr>
          <p:spPr>
            <a:xfrm flipV="1">
              <a:off x="2361" y="0"/>
              <a:ext cx="2" cy="454"/>
            </a:xfrm>
            <a:prstGeom prst="straightConnector1">
              <a:avLst/>
            </a:prstGeom>
            <a:ln w="9525" cap="flat" cmpd="sng">
              <a:solidFill>
                <a:schemeClr val="tx1"/>
              </a:solidFill>
              <a:prstDash val="solid"/>
              <a:headEnd type="none" w="med" len="med"/>
              <a:tailEnd type="triangle" w="med" len="med"/>
            </a:ln>
          </p:spPr>
        </p:cxnSp>
      </p:grpSp>
      <p:pic>
        <p:nvPicPr>
          <p:cNvPr id="5167" name="Picture 1"/>
          <p:cNvPicPr>
            <a:picLocks noChangeAspect="1"/>
          </p:cNvPicPr>
          <p:nvPr/>
        </p:nvPicPr>
        <p:blipFill>
          <a:blip r:embed="rId5"/>
          <a:stretch>
            <a:fillRect/>
          </a:stretch>
        </p:blipFill>
        <p:spPr>
          <a:xfrm>
            <a:off x="2522538" y="1316038"/>
            <a:ext cx="1016000" cy="1011237"/>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AutoEncoder扩展</a:t>
            </a:r>
            <a:endParaRPr lang="zh-CN" altLang="en-US" dirty="0">
              <a:ea typeface="宋体" panose="02010600030101010101" pitchFamily="2" charset="-122"/>
            </a:endParaRPr>
          </a:p>
        </p:txBody>
      </p:sp>
      <p:sp>
        <p:nvSpPr>
          <p:cNvPr id="52226" name="Rectangle 3"/>
          <p:cNvSpPr>
            <a:spLocks noGrp="1"/>
          </p:cNvSpPr>
          <p:nvPr>
            <p:ph idx="1"/>
          </p:nvPr>
        </p:nvSpPr>
        <p:spPr>
          <a:xfrm>
            <a:off x="406400" y="1397000"/>
            <a:ext cx="6985000" cy="4729163"/>
          </a:xfrm>
        </p:spPr>
        <p:txBody>
          <a:bodyPr wrap="square" lIns="91436" tIns="45718" rIns="91436" bIns="45718" anchor="t"/>
          <a:p>
            <a:pPr eaLnBrk="1" hangingPunct="1"/>
            <a:r>
              <a:rPr lang="en-US" altLang="zh-CN" dirty="0">
                <a:ea typeface="宋体" panose="02010600030101010101" pitchFamily="2" charset="-122"/>
              </a:rPr>
              <a:t>Sparse AutoEncoder</a:t>
            </a:r>
            <a:r>
              <a:rPr lang="zh-CN" altLang="en-US" dirty="0">
                <a:ea typeface="宋体" panose="02010600030101010101" pitchFamily="2" charset="-122"/>
              </a:rPr>
              <a:t>稀疏自动编码器</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限制得到的表达code尽量稀疏</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r>
              <a:rPr lang="en-US" altLang="zh-CN" dirty="0">
                <a:ea typeface="宋体" panose="02010600030101010101" pitchFamily="2" charset="-122"/>
              </a:rPr>
              <a:t>Denoising AutoEncoders</a:t>
            </a:r>
            <a:r>
              <a:rPr lang="zh-CN" altLang="en-US" dirty="0">
                <a:ea typeface="宋体" panose="02010600030101010101" pitchFamily="2" charset="-122"/>
              </a:rPr>
              <a:t>降噪自动编码器</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数据存在噪声</a:t>
            </a:r>
            <a:endParaRPr lang="zh-CN" altLang="en-US" dirty="0">
              <a:ea typeface="宋体" panose="02010600030101010101" pitchFamily="2" charset="-122"/>
            </a:endParaRPr>
          </a:p>
        </p:txBody>
      </p:sp>
      <p:pic>
        <p:nvPicPr>
          <p:cNvPr id="52227" name="Picture 4"/>
          <p:cNvPicPr>
            <a:picLocks noChangeAspect="1"/>
          </p:cNvPicPr>
          <p:nvPr/>
        </p:nvPicPr>
        <p:blipFill>
          <a:blip r:embed="rId1"/>
          <a:stretch>
            <a:fillRect/>
          </a:stretch>
        </p:blipFill>
        <p:spPr>
          <a:xfrm>
            <a:off x="7772400" y="2286000"/>
            <a:ext cx="3883025" cy="2632075"/>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49" name="Picture 8"/>
          <p:cNvPicPr>
            <a:picLocks noChangeAspect="1"/>
          </p:cNvPicPr>
          <p:nvPr/>
        </p:nvPicPr>
        <p:blipFill>
          <a:blip r:embed="rId1"/>
          <a:srcRect b="223"/>
          <a:stretch>
            <a:fillRect/>
          </a:stretch>
        </p:blipFill>
        <p:spPr>
          <a:xfrm>
            <a:off x="4724400" y="1828800"/>
            <a:ext cx="7272338" cy="4627563"/>
          </a:xfrm>
          <a:prstGeom prst="rect">
            <a:avLst/>
          </a:prstGeom>
          <a:noFill/>
          <a:ln w="9525">
            <a:noFill/>
          </a:ln>
        </p:spPr>
      </p:pic>
      <p:sp>
        <p:nvSpPr>
          <p:cNvPr id="53250" name="Rectangle 3"/>
          <p:cNvSpPr>
            <a:spLocks noGrp="1"/>
          </p:cNvSpPr>
          <p:nvPr>
            <p:ph type="title"/>
          </p:nvPr>
        </p:nvSpPr>
        <p:spPr/>
        <p:txBody>
          <a:bodyPr wrap="square" lIns="91436" tIns="45718" rIns="91436" bIns="45718" anchor="ctr"/>
          <a:p>
            <a:pPr eaLnBrk="1" hangingPunct="1"/>
            <a:r>
              <a:rPr lang="en-US" altLang="zh-CN" dirty="0">
                <a:ea typeface="宋体" panose="02010600030101010101" pitchFamily="2" charset="-122"/>
              </a:rPr>
              <a:t>Sparse AutoEncoder</a:t>
            </a:r>
            <a:r>
              <a:rPr lang="zh-CN" altLang="en-US" dirty="0">
                <a:ea typeface="宋体" panose="02010600030101010101" pitchFamily="2" charset="-122"/>
              </a:rPr>
              <a:t>稀疏自动编码器</a:t>
            </a:r>
            <a:endParaRPr lang="zh-CN" altLang="en-US" dirty="0">
              <a:ea typeface="宋体" panose="02010600030101010101" pitchFamily="2" charset="-122"/>
            </a:endParaRPr>
          </a:p>
        </p:txBody>
      </p:sp>
      <p:sp>
        <p:nvSpPr>
          <p:cNvPr id="53251" name="Rectangle 4"/>
          <p:cNvSpPr>
            <a:spLocks noGrp="1"/>
          </p:cNvSpPr>
          <p:nvPr>
            <p:ph idx="1"/>
          </p:nvPr>
        </p:nvSpPr>
        <p:spPr>
          <a:xfrm>
            <a:off x="406400" y="1397000"/>
            <a:ext cx="6070600" cy="4729163"/>
          </a:xfrm>
        </p:spPr>
        <p:txBody>
          <a:bodyPr wrap="square" lIns="91436" tIns="45718" rIns="91436" bIns="45718" anchor="t"/>
          <a:p>
            <a:pPr eaLnBrk="1" hangingPunct="1"/>
            <a:r>
              <a:rPr lang="zh-CN" altLang="en-US" dirty="0">
                <a:ea typeface="宋体" panose="02010600030101010101" pitchFamily="2" charset="-122"/>
              </a:rPr>
              <a:t>限制得到的表达</a:t>
            </a:r>
            <a:r>
              <a:rPr lang="zh-CN" altLang="zh-CN" dirty="0">
                <a:ea typeface="宋体" panose="02010600030101010101" pitchFamily="2" charset="-122"/>
              </a:rPr>
              <a:t>code</a:t>
            </a:r>
            <a:r>
              <a:rPr lang="zh-CN" altLang="en-US" dirty="0">
                <a:ea typeface="宋体" panose="02010600030101010101" pitchFamily="2" charset="-122"/>
              </a:rPr>
              <a:t>尽量稀疏</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在</a:t>
            </a:r>
            <a:r>
              <a:rPr lang="zh-CN" altLang="zh-CN" dirty="0">
                <a:ea typeface="宋体" panose="02010600030101010101" pitchFamily="2" charset="-122"/>
              </a:rPr>
              <a:t>AutoEncoder</a:t>
            </a:r>
            <a:r>
              <a:rPr lang="zh-CN" altLang="en-US" dirty="0">
                <a:ea typeface="宋体" panose="02010600030101010101" pitchFamily="2" charset="-122"/>
              </a:rPr>
              <a:t>的基础上加上</a:t>
            </a:r>
            <a:r>
              <a:rPr lang="zh-CN" altLang="zh-CN" dirty="0">
                <a:ea typeface="宋体" panose="02010600030101010101" pitchFamily="2" charset="-122"/>
              </a:rPr>
              <a:t>L1</a:t>
            </a:r>
            <a:r>
              <a:rPr lang="zh-CN" altLang="en-US" dirty="0">
                <a:ea typeface="宋体" panose="02010600030101010101" pitchFamily="2" charset="-122"/>
              </a:rPr>
              <a:t>的</a:t>
            </a:r>
            <a:r>
              <a:rPr lang="zh-CN" altLang="zh-CN" dirty="0">
                <a:ea typeface="宋体" panose="02010600030101010101" pitchFamily="2" charset="-122"/>
              </a:rPr>
              <a:t>Regularity</a:t>
            </a:r>
            <a:r>
              <a:rPr lang="zh-CN" altLang="en-US" dirty="0">
                <a:ea typeface="宋体" panose="02010600030101010101" pitchFamily="2" charset="-122"/>
              </a:rPr>
              <a:t>限制</a:t>
            </a:r>
            <a:endParaRPr lang="zh-CN" altLang="en-US" dirty="0">
              <a:ea typeface="宋体" panose="02010600030101010101" pitchFamily="2" charset="-122"/>
            </a:endParaRPr>
          </a:p>
          <a:p>
            <a:pPr eaLnBrk="1" hangingPunct="1"/>
            <a:endParaRPr lang="zh-CN" altLang="zh-CN" dirty="0">
              <a:ea typeface="宋体" panose="02010600030101010101" pitchFamily="2" charset="-122"/>
            </a:endParaRPr>
          </a:p>
        </p:txBody>
      </p:sp>
      <p:sp>
        <p:nvSpPr>
          <p:cNvPr id="53253" name="矩形 3"/>
          <p:cNvSpPr/>
          <p:nvPr/>
        </p:nvSpPr>
        <p:spPr>
          <a:xfrm>
            <a:off x="533400" y="4495800"/>
            <a:ext cx="4191000" cy="1463675"/>
          </a:xfrm>
          <a:prstGeom prst="rect">
            <a:avLst/>
          </a:prstGeom>
          <a:noFill/>
          <a:ln w="9525">
            <a:noFill/>
          </a:ln>
        </p:spPr>
        <p:txBody>
          <a:bodyPr anchor="t">
            <a:spAutoFit/>
          </a:bodyPr>
          <a:p>
            <a:pPr>
              <a:lnSpc>
                <a:spcPct val="150000"/>
              </a:lnSpc>
            </a:pPr>
            <a:r>
              <a:rPr lang="zh-CN" altLang="en-US"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人脑好像也是这样的，</a:t>
            </a:r>
            <a:r>
              <a:rPr lang="zh-CN" altLang="en-US" sz="2000" dirty="0">
                <a:solidFill>
                  <a:srgbClr val="00B050"/>
                </a:solidFill>
                <a:latin typeface="Arial" panose="020B0604020202020204" pitchFamily="34" charset="0"/>
                <a:ea typeface="宋体" panose="02010600030101010101" pitchFamily="2" charset="-122"/>
              </a:rPr>
              <a:t>某个输入只是刺激某些神经元，其他的大部分的神经元是受到抑制的</a:t>
            </a:r>
            <a:endParaRPr lang="zh-CN" altLang="en-US" sz="2000" dirty="0">
              <a:solidFill>
                <a:srgbClr val="00B05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bldLvl="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Denoising AutoEncoders</a:t>
            </a:r>
            <a:r>
              <a:rPr lang="zh-CN" altLang="en-US" dirty="0">
                <a:ea typeface="宋体" panose="02010600030101010101" pitchFamily="2" charset="-122"/>
              </a:rPr>
              <a:t>降噪自动编码器</a:t>
            </a:r>
            <a:endParaRPr lang="zh-CN" altLang="en-US" dirty="0">
              <a:ea typeface="宋体" panose="02010600030101010101" pitchFamily="2" charset="-122"/>
            </a:endParaRPr>
          </a:p>
        </p:txBody>
      </p:sp>
      <p:sp>
        <p:nvSpPr>
          <p:cNvPr id="55298"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若训练数据中存在噪声，自动编码器必须学习去除这种噪声而获得真正的没有被噪声污染过的输入。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迫使编码器去学习输入信号的更加鲁棒的表达。</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就是以一定概率分布（通常使用二项分布）去擦除原始input矩阵，即每个值都随机置0,  这样看起来部分数据的部分特征是丢失了。</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以这丢失的数据x</a:t>
            </a:r>
            <a:r>
              <a:rPr lang="en-US" altLang="zh-CN" dirty="0">
                <a:ea typeface="宋体" panose="02010600030101010101" pitchFamily="2" charset="-122"/>
              </a:rPr>
              <a:t>'</a:t>
            </a:r>
            <a:r>
              <a:rPr lang="zh-CN" altLang="en-US" dirty="0">
                <a:ea typeface="宋体" panose="02010600030101010101" pitchFamily="2" charset="-122"/>
              </a:rPr>
              <a:t>去计算y，计算z，并将z与原始x做误差迭代，这样，网络就学习了这个破损（Corruputed）的数据。</a:t>
            </a:r>
            <a:endParaRPr lang="zh-CN" altLang="en-US" dirty="0">
              <a:ea typeface="宋体" panose="02010600030101010101" pitchFamily="2" charset="-122"/>
            </a:endParaRPr>
          </a:p>
        </p:txBody>
      </p:sp>
      <p:pic>
        <p:nvPicPr>
          <p:cNvPr id="55299" name="Picture 4"/>
          <p:cNvPicPr>
            <a:picLocks noChangeAspect="1"/>
          </p:cNvPicPr>
          <p:nvPr/>
        </p:nvPicPr>
        <p:blipFill>
          <a:blip r:embed="rId1"/>
          <a:stretch>
            <a:fillRect/>
          </a:stretch>
        </p:blipFill>
        <p:spPr>
          <a:xfrm>
            <a:off x="3733800" y="4572000"/>
            <a:ext cx="7696200" cy="2243138"/>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Denoising AE</a:t>
            </a:r>
            <a:r>
              <a:rPr lang="zh-CN" altLang="en-US" dirty="0">
                <a:ea typeface="宋体" panose="02010600030101010101" pitchFamily="2" charset="-122"/>
              </a:rPr>
              <a:t>降噪自动编码器</a:t>
            </a:r>
            <a:endParaRPr lang="zh-CN" altLang="en-US" dirty="0">
              <a:ea typeface="宋体" panose="02010600030101010101" pitchFamily="2" charset="-122"/>
            </a:endParaRPr>
          </a:p>
        </p:txBody>
      </p:sp>
      <p:sp>
        <p:nvSpPr>
          <p:cNvPr id="56323"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破损数据的作用</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通过与非破损数据训练的对比，破损数据训练出来的Weight噪声比较小。</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破损数据一定程度上减轻了训练数据与测试数据的代沟。</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这样胡乱擦除原始input真的很科学？真的没问题？</a:t>
            </a:r>
            <a:endParaRPr lang="zh-CN" altLang="en-US" dirty="0">
              <a:ea typeface="宋体" panose="02010600030101010101" pitchFamily="2" charset="-122"/>
            </a:endParaRPr>
          </a:p>
        </p:txBody>
      </p:sp>
      <p:pic>
        <p:nvPicPr>
          <p:cNvPr id="56324" name="Picture 4"/>
          <p:cNvPicPr>
            <a:picLocks noChangeAspect="1"/>
          </p:cNvPicPr>
          <p:nvPr/>
        </p:nvPicPr>
        <p:blipFill>
          <a:blip r:embed="rId1"/>
          <a:stretch>
            <a:fillRect/>
          </a:stretch>
        </p:blipFill>
        <p:spPr>
          <a:xfrm>
            <a:off x="3581400" y="2667000"/>
            <a:ext cx="7010400" cy="3435350"/>
          </a:xfrm>
          <a:prstGeom prst="rect">
            <a:avLst/>
          </a:prstGeom>
          <a:noFill/>
          <a:ln w="9525">
            <a:noFill/>
          </a:ln>
        </p:spPr>
      </p:pic>
      <p:sp>
        <p:nvSpPr>
          <p:cNvPr id="56325" name="Text Box 5"/>
          <p:cNvSpPr txBox="1"/>
          <p:nvPr/>
        </p:nvSpPr>
        <p:spPr>
          <a:xfrm>
            <a:off x="1295400" y="4648200"/>
            <a:ext cx="9677400" cy="1189038"/>
          </a:xfrm>
          <a:prstGeom prst="rect">
            <a:avLst/>
          </a:prstGeom>
          <a:noFill/>
          <a:ln w="9525">
            <a:noFill/>
          </a:ln>
        </p:spPr>
        <p:txBody>
          <a:bodyPr anchor="t">
            <a:spAutoFit/>
          </a:bodyPr>
          <a:p>
            <a:pPr eaLnBrk="0" hangingPunct="0"/>
            <a:r>
              <a:rPr lang="zh-CN" altLang="en-US"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Vincent又从大脑认知角度给了解释：人类具有认知被阻挡的破损图像能力，此源于我们高等的联想记忆感受机能。我们能以多种形式去记忆（比如图像、声音），所以即便是数据破损丢失，我们也能回想起来。</a:t>
            </a:r>
            <a:endParaRPr lang="zh-CN" altLang="en-US" sz="24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56324"/>
                                        </p:tgtEl>
                                      </p:cBhvr>
                                    </p:animEffect>
                                    <p:set>
                                      <p:cBhvr>
                                        <p:cTn id="7" dur="1" fill="hold">
                                          <p:stCondLst>
                                            <p:cond delay="499"/>
                                          </p:stCondLst>
                                        </p:cTn>
                                        <p:tgtEl>
                                          <p:spTgt spid="5632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6323">
                                            <p:txEl>
                                              <p:charRg st="44" end="7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6323">
                                            <p:txEl>
                                              <p:charRg st="71" end="97"/>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6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bldLvl="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58370"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训练一个包含两个隐含层的栈式自编码网络，用来进行</a:t>
            </a:r>
            <a:r>
              <a:rPr lang="zh-CN" altLang="zh-CN" dirty="0">
                <a:ea typeface="宋体" panose="02010600030101010101" pitchFamily="2" charset="-122"/>
              </a:rPr>
              <a:t>MNIST</a:t>
            </a:r>
            <a:r>
              <a:rPr lang="zh-CN" altLang="en-US" dirty="0">
                <a:ea typeface="宋体" panose="02010600030101010101" pitchFamily="2" charset="-122"/>
              </a:rPr>
              <a:t>手写数字分类</a:t>
            </a:r>
            <a:endParaRPr lang="zh-CN" altLang="en-US" dirty="0">
              <a:ea typeface="宋体" panose="02010600030101010101" pitchFamily="2" charset="-122"/>
            </a:endParaRPr>
          </a:p>
          <a:p>
            <a:pPr marL="971550" lvl="1" indent="-514350" eaLnBrk="1" hangingPunct="1">
              <a:buAutoNum type="arabicPeriod"/>
            </a:pPr>
            <a:r>
              <a:rPr lang="zh-CN" altLang="en-US" dirty="0">
                <a:ea typeface="宋体" panose="02010600030101010101" pitchFamily="2" charset="-122"/>
              </a:rPr>
              <a:t>用原始输入</a:t>
            </a:r>
            <a:r>
              <a:rPr lang="zh-CN" altLang="zh-CN" dirty="0">
                <a:ea typeface="宋体" panose="02010600030101010101" pitchFamily="2" charset="-122"/>
              </a:rPr>
              <a:t>x(k)</a:t>
            </a:r>
            <a:r>
              <a:rPr lang="zh-CN" altLang="en-US" dirty="0">
                <a:ea typeface="宋体" panose="02010600030101010101" pitchFamily="2" charset="-122"/>
              </a:rPr>
              <a:t>训练第一个自编码器，学习得到原始输入的一阶特征表示</a:t>
            </a:r>
            <a:r>
              <a:rPr lang="zh-CN" altLang="zh-CN" dirty="0">
                <a:ea typeface="宋体" panose="02010600030101010101" pitchFamily="2" charset="-122"/>
              </a:rPr>
              <a:t>h(1)(k)</a:t>
            </a:r>
            <a:endParaRPr lang="zh-CN" altLang="zh-CN" dirty="0">
              <a:ea typeface="宋体" panose="02010600030101010101" pitchFamily="2" charset="-122"/>
            </a:endParaRPr>
          </a:p>
        </p:txBody>
      </p:sp>
      <p:pic>
        <p:nvPicPr>
          <p:cNvPr id="58371" name="Picture 2"/>
          <p:cNvPicPr>
            <a:picLocks noChangeAspect="1"/>
          </p:cNvPicPr>
          <p:nvPr/>
        </p:nvPicPr>
        <p:blipFill>
          <a:blip r:embed="rId1"/>
          <a:stretch>
            <a:fillRect/>
          </a:stretch>
        </p:blipFill>
        <p:spPr>
          <a:xfrm>
            <a:off x="1981200" y="3886200"/>
            <a:ext cx="3251200" cy="1876425"/>
          </a:xfrm>
          <a:prstGeom prst="rect">
            <a:avLst/>
          </a:prstGeom>
          <a:noFill/>
          <a:ln w="9525">
            <a:noFill/>
          </a:ln>
        </p:spPr>
      </p:pic>
      <p:pic>
        <p:nvPicPr>
          <p:cNvPr id="58372" name="Picture 6"/>
          <p:cNvPicPr>
            <a:picLocks noChangeAspect="1"/>
          </p:cNvPicPr>
          <p:nvPr/>
        </p:nvPicPr>
        <p:blipFill>
          <a:blip r:embed="rId2"/>
          <a:stretch>
            <a:fillRect/>
          </a:stretch>
        </p:blipFill>
        <p:spPr>
          <a:xfrm>
            <a:off x="6096000" y="3124200"/>
            <a:ext cx="3987800" cy="3743325"/>
          </a:xfrm>
          <a:prstGeom prst="rect">
            <a:avLst/>
          </a:prstGeom>
          <a:noFill/>
          <a:ln w="9525">
            <a:noFill/>
          </a:ln>
        </p:spPr>
      </p:pic>
      <p:sp>
        <p:nvSpPr>
          <p:cNvPr id="58373" name="Text Box 6"/>
          <p:cNvSpPr txBox="1"/>
          <p:nvPr/>
        </p:nvSpPr>
        <p:spPr>
          <a:xfrm>
            <a:off x="0" y="6477000"/>
            <a:ext cx="6176963" cy="365125"/>
          </a:xfrm>
          <a:prstGeom prst="rect">
            <a:avLst/>
          </a:prstGeom>
          <a:noFill/>
          <a:ln w="9525">
            <a:noFill/>
          </a:ln>
        </p:spPr>
        <p:txBody>
          <a:bodyPr anchor="t">
            <a:spAutoFit/>
          </a:bodyPr>
          <a:p>
            <a:pPr eaLnBrk="0" hangingPunct="0"/>
            <a:r>
              <a:rPr lang="zh-CN" altLang="zh-CN" dirty="0">
                <a:latin typeface="Arial" panose="020B0604020202020204" pitchFamily="34" charset="0"/>
                <a:ea typeface="宋体" panose="02010600030101010101" pitchFamily="2" charset="-122"/>
              </a:rPr>
              <a:t>http://ufldl.stanford.edu/wiki/index.php/</a:t>
            </a:r>
            <a:r>
              <a:rPr lang="zh-CN" altLang="en-US" dirty="0">
                <a:latin typeface="Arial" panose="020B0604020202020204" pitchFamily="34" charset="0"/>
                <a:ea typeface="宋体" panose="02010600030101010101" pitchFamily="2" charset="-122"/>
              </a:rPr>
              <a:t>栈式自编码算法</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59394" name="Rectangle 3"/>
          <p:cNvSpPr>
            <a:spLocks noGrp="1"/>
          </p:cNvSpPr>
          <p:nvPr>
            <p:ph idx="1"/>
          </p:nvPr>
        </p:nvSpPr>
        <p:spPr/>
        <p:txBody>
          <a:bodyPr wrap="square" lIns="91436" tIns="45718" rIns="91436" bIns="45718" anchor="t"/>
          <a:p>
            <a:pPr marL="971550" lvl="1" indent="-514350" eaLnBrk="1" hangingPunct="1">
              <a:buAutoNum type="arabicPeriod" startAt="2"/>
            </a:pPr>
            <a:r>
              <a:rPr lang="zh-CN" altLang="en-US" dirty="0">
                <a:ea typeface="宋体" panose="02010600030101010101" pitchFamily="2" charset="-122"/>
              </a:rPr>
              <a:t>把上一层的一阶特征作为另一个稀疏自编码器的输入，使用它们来学习二阶特征</a:t>
            </a:r>
            <a:r>
              <a:rPr lang="zh-CN" altLang="zh-CN" dirty="0">
                <a:ea typeface="宋体" panose="02010600030101010101" pitchFamily="2" charset="-122"/>
              </a:rPr>
              <a:t>h(2)(k)</a:t>
            </a:r>
            <a:endParaRPr lang="zh-CN" altLang="zh-CN" dirty="0">
              <a:ea typeface="宋体" panose="02010600030101010101" pitchFamily="2" charset="-122"/>
            </a:endParaRPr>
          </a:p>
        </p:txBody>
      </p:sp>
      <p:pic>
        <p:nvPicPr>
          <p:cNvPr id="59395" name="Picture 3"/>
          <p:cNvPicPr>
            <a:picLocks noChangeAspect="1"/>
          </p:cNvPicPr>
          <p:nvPr/>
        </p:nvPicPr>
        <p:blipFill>
          <a:blip r:embed="rId1"/>
          <a:stretch>
            <a:fillRect/>
          </a:stretch>
        </p:blipFill>
        <p:spPr>
          <a:xfrm>
            <a:off x="5257800" y="2286000"/>
            <a:ext cx="5029200" cy="402907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60418" name="Rectangle 3"/>
          <p:cNvSpPr>
            <a:spLocks noGrp="1"/>
          </p:cNvSpPr>
          <p:nvPr>
            <p:ph idx="1"/>
          </p:nvPr>
        </p:nvSpPr>
        <p:spPr/>
        <p:txBody>
          <a:bodyPr wrap="square" lIns="91436" tIns="45718" rIns="91436" bIns="45718" anchor="t"/>
          <a:p>
            <a:pPr marL="971550" lvl="1" indent="-514350" eaLnBrk="1" hangingPunct="1">
              <a:buAutoNum type="arabicPeriod" startAt="3"/>
            </a:pPr>
            <a:r>
              <a:rPr lang="zh-CN" altLang="en-US" dirty="0">
                <a:ea typeface="宋体" panose="02010600030101010101" pitchFamily="2" charset="-122"/>
              </a:rPr>
              <a:t>将二阶特征作为</a:t>
            </a:r>
            <a:r>
              <a:rPr lang="zh-CN" altLang="zh-CN" dirty="0">
                <a:ea typeface="宋体" panose="02010600030101010101" pitchFamily="2" charset="-122"/>
              </a:rPr>
              <a:t>softmax</a:t>
            </a:r>
            <a:r>
              <a:rPr lang="zh-CN" altLang="en-US" dirty="0">
                <a:ea typeface="宋体" panose="02010600030101010101" pitchFamily="2" charset="-122"/>
              </a:rPr>
              <a:t>分类器的输入，训练得到一个能将二阶特征映射到数字标签的模型</a:t>
            </a:r>
            <a:endParaRPr lang="zh-CN" altLang="en-US" dirty="0">
              <a:ea typeface="宋体" panose="02010600030101010101" pitchFamily="2" charset="-122"/>
            </a:endParaRPr>
          </a:p>
        </p:txBody>
      </p:sp>
      <p:pic>
        <p:nvPicPr>
          <p:cNvPr id="60419" name="Picture 3"/>
          <p:cNvPicPr>
            <a:picLocks noChangeAspect="1"/>
          </p:cNvPicPr>
          <p:nvPr/>
        </p:nvPicPr>
        <p:blipFill>
          <a:blip r:embed="rId1"/>
          <a:stretch>
            <a:fillRect/>
          </a:stretch>
        </p:blipFill>
        <p:spPr>
          <a:xfrm>
            <a:off x="5029200" y="2438400"/>
            <a:ext cx="5732463" cy="358457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61442" name="Rectangle 3"/>
          <p:cNvSpPr>
            <a:spLocks noGrp="1"/>
          </p:cNvSpPr>
          <p:nvPr>
            <p:ph idx="1"/>
          </p:nvPr>
        </p:nvSpPr>
        <p:spPr/>
        <p:txBody>
          <a:bodyPr wrap="square" lIns="91436" tIns="45718" rIns="91436" bIns="45718" anchor="t"/>
          <a:p>
            <a:pPr marL="971550" lvl="1" indent="-514350" eaLnBrk="1" hangingPunct="1">
              <a:buAutoNum type="arabicPeriod" startAt="4"/>
            </a:pPr>
            <a:r>
              <a:rPr lang="zh-CN" altLang="en-US" dirty="0">
                <a:ea typeface="宋体" panose="02010600030101010101" pitchFamily="2" charset="-122"/>
              </a:rPr>
              <a:t>将这三层结合起来构成一个栈式自编码网络，通过反向传播算法</a:t>
            </a:r>
            <a:r>
              <a:rPr lang="zh-CN" altLang="zh-CN" dirty="0">
                <a:ea typeface="宋体" panose="02010600030101010101" pitchFamily="2" charset="-122"/>
              </a:rPr>
              <a:t>(BP)</a:t>
            </a:r>
            <a:r>
              <a:rPr lang="zh-CN" altLang="en-US" dirty="0">
                <a:ea typeface="宋体" panose="02010600030101010101" pitchFamily="2" charset="-122"/>
              </a:rPr>
              <a:t>同时调整所有层的参数以改善学习结果</a:t>
            </a:r>
            <a:r>
              <a:rPr lang="zh-CN" altLang="zh-CN" dirty="0">
                <a:ea typeface="宋体" panose="02010600030101010101" pitchFamily="2" charset="-122"/>
              </a:rPr>
              <a:t>(</a:t>
            </a:r>
            <a:r>
              <a:rPr lang="zh-CN" altLang="en-US" dirty="0">
                <a:ea typeface="宋体" panose="02010600030101010101" pitchFamily="2" charset="-122"/>
              </a:rPr>
              <a:t>称为整体细调</a:t>
            </a:r>
            <a:r>
              <a:rPr lang="zh-CN" altLang="zh-CN" dirty="0">
                <a:ea typeface="宋体" panose="02010600030101010101" pitchFamily="2" charset="-122"/>
              </a:rPr>
              <a:t>fine-tuning)</a:t>
            </a:r>
            <a:endParaRPr lang="zh-CN" altLang="zh-CN" dirty="0">
              <a:ea typeface="宋体" panose="02010600030101010101" pitchFamily="2" charset="-122"/>
            </a:endParaRPr>
          </a:p>
        </p:txBody>
      </p:sp>
      <p:pic>
        <p:nvPicPr>
          <p:cNvPr id="61443" name="Picture 2"/>
          <p:cNvPicPr>
            <a:picLocks noChangeAspect="1"/>
          </p:cNvPicPr>
          <p:nvPr/>
        </p:nvPicPr>
        <p:blipFill>
          <a:blip r:embed="rId1"/>
          <a:stretch>
            <a:fillRect/>
          </a:stretch>
        </p:blipFill>
        <p:spPr>
          <a:xfrm>
            <a:off x="1489075" y="3640138"/>
            <a:ext cx="3251200" cy="1876425"/>
          </a:xfrm>
          <a:prstGeom prst="rect">
            <a:avLst/>
          </a:prstGeom>
          <a:noFill/>
          <a:ln w="9525">
            <a:noFill/>
          </a:ln>
        </p:spPr>
      </p:pic>
      <p:pic>
        <p:nvPicPr>
          <p:cNvPr id="61444" name="Picture 3"/>
          <p:cNvPicPr>
            <a:picLocks noChangeAspect="1"/>
          </p:cNvPicPr>
          <p:nvPr/>
        </p:nvPicPr>
        <p:blipFill>
          <a:blip r:embed="rId2"/>
          <a:stretch>
            <a:fillRect/>
          </a:stretch>
        </p:blipFill>
        <p:spPr>
          <a:xfrm>
            <a:off x="5135563" y="2662238"/>
            <a:ext cx="5761037" cy="3719512"/>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栈式自编码器神经网络</a:t>
            </a:r>
            <a:endParaRPr lang="zh-CN" altLang="en-US" dirty="0">
              <a:ea typeface="宋体" panose="02010600030101010101" pitchFamily="2" charset="-122"/>
            </a:endParaRPr>
          </a:p>
        </p:txBody>
      </p:sp>
      <p:sp>
        <p:nvSpPr>
          <p:cNvPr id="62466" name="Rectangle 3"/>
          <p:cNvSpPr>
            <a:spLocks noGrp="1"/>
          </p:cNvSpPr>
          <p:nvPr>
            <p:ph idx="1"/>
          </p:nvPr>
        </p:nvSpPr>
        <p:spPr/>
        <p:txBody>
          <a:bodyPr wrap="square" lIns="91436" tIns="45718" rIns="91436" bIns="45718" anchor="t"/>
          <a:p>
            <a:pPr eaLnBrk="1" hangingPunct="1">
              <a:lnSpc>
                <a:spcPct val="90000"/>
              </a:lnSpc>
            </a:pPr>
            <a:r>
              <a:rPr lang="zh-CN" altLang="en-US" dirty="0">
                <a:ea typeface="宋体" panose="02010600030101010101" pitchFamily="2" charset="-122"/>
              </a:rPr>
              <a:t>栈式自编码神经网络具有强大的表达能力及深度神经网络的所有优点。</a:t>
            </a:r>
            <a:endParaRPr lang="zh-CN" altLang="en-US" dirty="0">
              <a:ea typeface="宋体" panose="02010600030101010101" pitchFamily="2" charset="-122"/>
            </a:endParaRPr>
          </a:p>
          <a:p>
            <a:pPr eaLnBrk="1" hangingPunct="1">
              <a:lnSpc>
                <a:spcPct val="90000"/>
              </a:lnSpc>
            </a:pPr>
            <a:r>
              <a:rPr lang="zh-CN" altLang="en-US" dirty="0">
                <a:ea typeface="宋体" panose="02010600030101010101" pitchFamily="2" charset="-122"/>
              </a:rPr>
              <a:t>通常能够获取到输入的“层次型分组”或者“部分</a:t>
            </a:r>
            <a:r>
              <a:rPr lang="zh-CN" altLang="zh-CN" dirty="0">
                <a:ea typeface="宋体" panose="02010600030101010101" pitchFamily="2" charset="-122"/>
              </a:rPr>
              <a:t>-</a:t>
            </a:r>
            <a:r>
              <a:rPr lang="zh-CN" altLang="en-US" dirty="0">
                <a:ea typeface="宋体" panose="02010600030101010101" pitchFamily="2" charset="-122"/>
              </a:rPr>
              <a:t>整体分解”结构。</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学习方式：前层的输出作为下一层输入的方式依次训练。</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如果网络的输入数据是图像，网络的第一层会学习如何去识别边，第二层一般会学习如何去组合边，从而构成轮廓、角等。更高层会学习如何去组合更形象且有意义的特征。</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如果输入数据集包含人脸图像，更高层会学习如何识别或组合眼睛、鼻子、嘴等人脸器官。</a:t>
            </a:r>
            <a:endParaRPr lang="zh-CN" altLang="en-US" dirty="0">
              <a:ea typeface="宋体" panose="02010600030101010101" pitchFamily="2" charset="-122"/>
            </a:endParaRPr>
          </a:p>
          <a:p>
            <a:pPr eaLnBrk="1" hangingPunct="1">
              <a:lnSpc>
                <a:spcPct val="90000"/>
              </a:lnSpc>
            </a:pPr>
            <a:endParaRPr lang="zh-CN" altLang="zh-CN" dirty="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2"/>
          <p:cNvSpPr>
            <a:spLocks noGrp="1"/>
          </p:cNvSpPr>
          <p:nvPr>
            <p:ph type="ctrTitle"/>
          </p:nvPr>
        </p:nvSpPr>
        <p:spPr>
          <a:xfrm>
            <a:off x="457200" y="2133600"/>
            <a:ext cx="10363200" cy="1470025"/>
          </a:xfrm>
        </p:spPr>
        <p:txBody>
          <a:bodyPr wrap="square" lIns="91436" tIns="45718" rIns="91436" bIns="45718" anchor="ctr"/>
          <a:p>
            <a:pPr eaLnBrk="1" hangingPunct="1"/>
            <a:r>
              <a:rPr lang="en-US" altLang="zh-CN" sz="4000" dirty="0">
                <a:ea typeface="宋体" panose="02010600030101010101" pitchFamily="2" charset="-122"/>
              </a:rPr>
              <a:t>Deep Learning</a:t>
            </a:r>
            <a:r>
              <a:rPr lang="zh-CN" altLang="en-US" sz="4000" dirty="0">
                <a:ea typeface="宋体" panose="02010600030101010101" pitchFamily="2" charset="-122"/>
              </a:rPr>
              <a:t>的常用模型</a:t>
            </a:r>
            <a:br>
              <a:rPr lang="zh-CN" altLang="en-US" sz="4000" dirty="0">
                <a:ea typeface="宋体" panose="02010600030101010101" pitchFamily="2" charset="-122"/>
              </a:rPr>
            </a:br>
            <a:r>
              <a:rPr lang="zh-CN" altLang="en-US" sz="4000" dirty="0">
                <a:ea typeface="宋体" panose="02010600030101010101" pitchFamily="2" charset="-122"/>
              </a:rPr>
              <a:t>               </a:t>
            </a:r>
            <a:r>
              <a:rPr lang="zh-CN" altLang="en-US" sz="3200" dirty="0">
                <a:latin typeface="Arial" panose="020B0604020202020204" pitchFamily="34" charset="0"/>
                <a:ea typeface="宋体" panose="02010600030101010101" pitchFamily="2" charset="-122"/>
              </a:rPr>
              <a:t>——</a:t>
            </a:r>
            <a:r>
              <a:rPr lang="zh-CN" altLang="en-US" sz="3200" dirty="0">
                <a:ea typeface="宋体" panose="02010600030101010101" pitchFamily="2" charset="-122"/>
              </a:rPr>
              <a:t>Deep Belief Networks(DBN)</a:t>
            </a:r>
            <a:endParaRPr lang="zh-CN" altLang="en-US" sz="3200" dirty="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7171" name="Straight Arrow Connector 3"/>
          <p:cNvCxnSpPr/>
          <p:nvPr/>
        </p:nvCxnSpPr>
        <p:spPr>
          <a:xfrm>
            <a:off x="1235075" y="1890713"/>
            <a:ext cx="0" cy="504825"/>
          </a:xfrm>
          <a:prstGeom prst="straightConnector1">
            <a:avLst/>
          </a:prstGeom>
          <a:ln w="38100" cap="flat" cmpd="sng">
            <a:solidFill>
              <a:schemeClr val="tx1"/>
            </a:solidFill>
            <a:prstDash val="solid"/>
            <a:headEnd type="none" w="med" len="med"/>
            <a:tailEnd type="arrow" w="med" len="med"/>
          </a:ln>
        </p:spPr>
      </p:cxnSp>
      <p:sp>
        <p:nvSpPr>
          <p:cNvPr id="7172"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7173"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grpSp>
        <p:nvGrpSpPr>
          <p:cNvPr id="7174" name="组合 7173"/>
          <p:cNvGrpSpPr/>
          <p:nvPr/>
        </p:nvGrpSpPr>
        <p:grpSpPr>
          <a:xfrm>
            <a:off x="317500" y="4124325"/>
            <a:ext cx="3529013" cy="2203450"/>
            <a:chOff x="0" y="0"/>
            <a:chExt cx="5556" cy="3469"/>
          </a:xfrm>
        </p:grpSpPr>
        <p:sp>
          <p:nvSpPr>
            <p:cNvPr id="7175" name="Oval 7"/>
            <p:cNvSpPr/>
            <p:nvPr/>
          </p:nvSpPr>
          <p:spPr>
            <a:xfrm>
              <a:off x="0"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6" name="Oval 8"/>
            <p:cNvSpPr/>
            <p:nvPr/>
          </p:nvSpPr>
          <p:spPr>
            <a:xfrm>
              <a:off x="1221"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7" name="Oval 9"/>
            <p:cNvSpPr/>
            <p:nvPr/>
          </p:nvSpPr>
          <p:spPr>
            <a:xfrm>
              <a:off x="2444"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8" name="Oval 10"/>
            <p:cNvSpPr/>
            <p:nvPr/>
          </p:nvSpPr>
          <p:spPr>
            <a:xfrm>
              <a:off x="999" y="111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9" name="Oval 11"/>
            <p:cNvSpPr/>
            <p:nvPr/>
          </p:nvSpPr>
          <p:spPr>
            <a:xfrm>
              <a:off x="2444" y="111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0" name="Oval 12"/>
            <p:cNvSpPr/>
            <p:nvPr/>
          </p:nvSpPr>
          <p:spPr>
            <a:xfrm>
              <a:off x="1221" y="3053"/>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1" name="Oval 13"/>
            <p:cNvSpPr/>
            <p:nvPr/>
          </p:nvSpPr>
          <p:spPr>
            <a:xfrm>
              <a:off x="2444" y="3053"/>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2" name="Oval 14"/>
            <p:cNvSpPr/>
            <p:nvPr/>
          </p:nvSpPr>
          <p:spPr>
            <a:xfrm>
              <a:off x="3667" y="3053"/>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3" name="Oval 15"/>
            <p:cNvSpPr/>
            <p:nvPr/>
          </p:nvSpPr>
          <p:spPr>
            <a:xfrm>
              <a:off x="1779" y="0"/>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4" name="Oval 16"/>
            <p:cNvSpPr/>
            <p:nvPr/>
          </p:nvSpPr>
          <p:spPr>
            <a:xfrm>
              <a:off x="3000" y="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5" name="Oval 17"/>
            <p:cNvSpPr/>
            <p:nvPr/>
          </p:nvSpPr>
          <p:spPr>
            <a:xfrm>
              <a:off x="4000" y="1179"/>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6" name="Oval 18"/>
            <p:cNvSpPr/>
            <p:nvPr/>
          </p:nvSpPr>
          <p:spPr>
            <a:xfrm>
              <a:off x="3667" y="2082"/>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7" name="Oval 19"/>
            <p:cNvSpPr/>
            <p:nvPr/>
          </p:nvSpPr>
          <p:spPr>
            <a:xfrm>
              <a:off x="4890" y="2082"/>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7188" name="AutoShape 20"/>
            <p:cNvCxnSpPr>
              <a:stCxn id="7181" idx="0"/>
              <a:endCxn id="7177" idx="4"/>
            </p:cNvCxnSpPr>
            <p:nvPr/>
          </p:nvCxnSpPr>
          <p:spPr>
            <a:xfrm flipV="1">
              <a:off x="2778" y="2512"/>
              <a:ext cx="1" cy="528"/>
            </a:xfrm>
            <a:prstGeom prst="straightConnector1">
              <a:avLst/>
            </a:prstGeom>
            <a:ln w="9525" cap="flat" cmpd="sng">
              <a:solidFill>
                <a:schemeClr val="tx1"/>
              </a:solidFill>
              <a:prstDash val="solid"/>
              <a:headEnd type="none" w="med" len="med"/>
              <a:tailEnd type="triangle" w="med" len="med"/>
            </a:ln>
          </p:spPr>
        </p:cxnSp>
        <p:cxnSp>
          <p:nvCxnSpPr>
            <p:cNvPr id="7189" name="AutoShape 21"/>
            <p:cNvCxnSpPr>
              <a:stCxn id="7180" idx="0"/>
              <a:endCxn id="7176" idx="4"/>
            </p:cNvCxnSpPr>
            <p:nvPr/>
          </p:nvCxnSpPr>
          <p:spPr>
            <a:xfrm flipV="1">
              <a:off x="1555" y="2512"/>
              <a:ext cx="1" cy="528"/>
            </a:xfrm>
            <a:prstGeom prst="straightConnector1">
              <a:avLst/>
            </a:prstGeom>
            <a:ln w="9525" cap="flat" cmpd="sng">
              <a:solidFill>
                <a:schemeClr val="tx1"/>
              </a:solidFill>
              <a:prstDash val="solid"/>
              <a:headEnd type="none" w="med" len="med"/>
              <a:tailEnd type="triangle" w="med" len="med"/>
            </a:ln>
          </p:spPr>
        </p:cxnSp>
        <p:cxnSp>
          <p:nvCxnSpPr>
            <p:cNvPr id="7190" name="AutoShape 22"/>
            <p:cNvCxnSpPr>
              <a:stCxn id="7182" idx="0"/>
              <a:endCxn id="7186" idx="4"/>
            </p:cNvCxnSpPr>
            <p:nvPr/>
          </p:nvCxnSpPr>
          <p:spPr>
            <a:xfrm flipV="1">
              <a:off x="4000" y="2512"/>
              <a:ext cx="2" cy="528"/>
            </a:xfrm>
            <a:prstGeom prst="straightConnector1">
              <a:avLst/>
            </a:prstGeom>
            <a:ln w="9525" cap="flat" cmpd="sng">
              <a:solidFill>
                <a:schemeClr val="tx1"/>
              </a:solidFill>
              <a:prstDash val="solid"/>
              <a:headEnd type="none" w="med" len="med"/>
              <a:tailEnd type="triangle" w="med" len="med"/>
            </a:ln>
          </p:spPr>
        </p:cxnSp>
        <p:cxnSp>
          <p:nvCxnSpPr>
            <p:cNvPr id="7191" name="AutoShape 23"/>
            <p:cNvCxnSpPr>
              <a:stCxn id="7177" idx="0"/>
              <a:endCxn id="7179" idx="4"/>
            </p:cNvCxnSpPr>
            <p:nvPr/>
          </p:nvCxnSpPr>
          <p:spPr>
            <a:xfrm flipV="1">
              <a:off x="2778" y="1540"/>
              <a:ext cx="1" cy="528"/>
            </a:xfrm>
            <a:prstGeom prst="straightConnector1">
              <a:avLst/>
            </a:prstGeom>
            <a:ln w="9525" cap="flat" cmpd="sng">
              <a:solidFill>
                <a:schemeClr val="tx1"/>
              </a:solidFill>
              <a:prstDash val="solid"/>
              <a:headEnd type="none" w="med" len="med"/>
              <a:tailEnd type="triangle" w="med" len="med"/>
            </a:ln>
          </p:spPr>
        </p:cxnSp>
        <p:cxnSp>
          <p:nvCxnSpPr>
            <p:cNvPr id="7192" name="AutoShape 24"/>
            <p:cNvCxnSpPr>
              <a:stCxn id="7176" idx="0"/>
              <a:endCxn id="7178" idx="4"/>
            </p:cNvCxnSpPr>
            <p:nvPr/>
          </p:nvCxnSpPr>
          <p:spPr>
            <a:xfrm flipH="1" flipV="1">
              <a:off x="1332" y="1540"/>
              <a:ext cx="223" cy="528"/>
            </a:xfrm>
            <a:prstGeom prst="straightConnector1">
              <a:avLst/>
            </a:prstGeom>
            <a:ln w="9525" cap="flat" cmpd="sng">
              <a:solidFill>
                <a:schemeClr val="tx1"/>
              </a:solidFill>
              <a:prstDash val="solid"/>
              <a:headEnd type="none" w="med" len="med"/>
              <a:tailEnd type="triangle" w="med" len="med"/>
            </a:ln>
          </p:spPr>
        </p:cxnSp>
        <p:cxnSp>
          <p:nvCxnSpPr>
            <p:cNvPr id="7193" name="AutoShape 25"/>
            <p:cNvCxnSpPr>
              <a:stCxn id="7186" idx="0"/>
              <a:endCxn id="7185" idx="4"/>
            </p:cNvCxnSpPr>
            <p:nvPr/>
          </p:nvCxnSpPr>
          <p:spPr>
            <a:xfrm flipV="1">
              <a:off x="4000" y="1609"/>
              <a:ext cx="333" cy="459"/>
            </a:xfrm>
            <a:prstGeom prst="straightConnector1">
              <a:avLst/>
            </a:prstGeom>
            <a:ln w="9525" cap="flat" cmpd="sng">
              <a:solidFill>
                <a:schemeClr val="tx1"/>
              </a:solidFill>
              <a:prstDash val="solid"/>
              <a:headEnd type="none" w="med" len="med"/>
              <a:tailEnd type="triangle" w="med" len="med"/>
            </a:ln>
          </p:spPr>
        </p:cxnSp>
        <p:cxnSp>
          <p:nvCxnSpPr>
            <p:cNvPr id="7194" name="AutoShape 26"/>
            <p:cNvCxnSpPr>
              <a:stCxn id="7179" idx="7"/>
              <a:endCxn id="7184" idx="4"/>
            </p:cNvCxnSpPr>
            <p:nvPr/>
          </p:nvCxnSpPr>
          <p:spPr>
            <a:xfrm flipV="1">
              <a:off x="3013" y="429"/>
              <a:ext cx="322" cy="728"/>
            </a:xfrm>
            <a:prstGeom prst="straightConnector1">
              <a:avLst/>
            </a:prstGeom>
            <a:ln w="9525" cap="flat" cmpd="sng">
              <a:solidFill>
                <a:schemeClr val="tx1"/>
              </a:solidFill>
              <a:prstDash val="solid"/>
              <a:headEnd type="none" w="med" len="med"/>
              <a:tailEnd type="triangle" w="med" len="med"/>
            </a:ln>
          </p:spPr>
        </p:cxnSp>
        <p:cxnSp>
          <p:nvCxnSpPr>
            <p:cNvPr id="7195" name="AutoShape 27"/>
            <p:cNvCxnSpPr>
              <a:stCxn id="7185" idx="0"/>
              <a:endCxn id="7184" idx="5"/>
            </p:cNvCxnSpPr>
            <p:nvPr/>
          </p:nvCxnSpPr>
          <p:spPr>
            <a:xfrm flipH="1" flipV="1">
              <a:off x="3570" y="368"/>
              <a:ext cx="763" cy="797"/>
            </a:xfrm>
            <a:prstGeom prst="straightConnector1">
              <a:avLst/>
            </a:prstGeom>
            <a:ln w="9525" cap="flat" cmpd="sng">
              <a:solidFill>
                <a:schemeClr val="tx1"/>
              </a:solidFill>
              <a:prstDash val="solid"/>
              <a:headEnd type="none" w="med" len="med"/>
              <a:tailEnd type="triangle" w="med" len="med"/>
            </a:ln>
          </p:spPr>
        </p:cxnSp>
        <p:cxnSp>
          <p:nvCxnSpPr>
            <p:cNvPr id="7196" name="AutoShape 28"/>
            <p:cNvCxnSpPr>
              <a:stCxn id="7181" idx="7"/>
              <a:endCxn id="7186" idx="3"/>
            </p:cNvCxnSpPr>
            <p:nvPr/>
          </p:nvCxnSpPr>
          <p:spPr>
            <a:xfrm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7197" name="AutoShape 29"/>
            <p:cNvCxnSpPr>
              <a:stCxn id="7182" idx="7"/>
              <a:endCxn id="7187" idx="3"/>
            </p:cNvCxnSpPr>
            <p:nvPr/>
          </p:nvCxnSpPr>
          <p:spPr>
            <a:xfrm flipV="1">
              <a:off x="4236" y="2451"/>
              <a:ext cx="752" cy="650"/>
            </a:xfrm>
            <a:prstGeom prst="straightConnector1">
              <a:avLst/>
            </a:prstGeom>
            <a:ln w="9525" cap="flat" cmpd="sng">
              <a:solidFill>
                <a:schemeClr val="tx1"/>
              </a:solidFill>
              <a:prstDash val="solid"/>
              <a:headEnd type="none" w="med" len="med"/>
              <a:tailEnd type="triangle" w="med" len="med"/>
            </a:ln>
          </p:spPr>
        </p:cxnSp>
        <p:cxnSp>
          <p:nvCxnSpPr>
            <p:cNvPr id="7198" name="AutoShape 30"/>
            <p:cNvCxnSpPr>
              <a:stCxn id="7175" idx="0"/>
              <a:endCxn id="7178" idx="3"/>
            </p:cNvCxnSpPr>
            <p:nvPr/>
          </p:nvCxnSpPr>
          <p:spPr>
            <a:xfrm flipV="1">
              <a:off x="332" y="1479"/>
              <a:ext cx="764" cy="589"/>
            </a:xfrm>
            <a:prstGeom prst="straightConnector1">
              <a:avLst/>
            </a:prstGeom>
            <a:ln w="9525" cap="flat" cmpd="sng">
              <a:solidFill>
                <a:schemeClr val="tx1"/>
              </a:solidFill>
              <a:prstDash val="solid"/>
              <a:headEnd type="none" w="med" len="med"/>
              <a:tailEnd type="triangle" w="med" len="med"/>
            </a:ln>
          </p:spPr>
        </p:cxnSp>
        <p:cxnSp>
          <p:nvCxnSpPr>
            <p:cNvPr id="7199" name="AutoShape 31"/>
            <p:cNvCxnSpPr>
              <a:stCxn id="7176" idx="7"/>
              <a:endCxn id="7179" idx="3"/>
            </p:cNvCxnSpPr>
            <p:nvPr/>
          </p:nvCxnSpPr>
          <p:spPr>
            <a:xfrm flipV="1">
              <a:off x="1791" y="1479"/>
              <a:ext cx="752" cy="650"/>
            </a:xfrm>
            <a:prstGeom prst="straightConnector1">
              <a:avLst/>
            </a:prstGeom>
            <a:ln w="9525" cap="flat" cmpd="sng">
              <a:solidFill>
                <a:schemeClr val="tx1"/>
              </a:solidFill>
              <a:prstDash val="solid"/>
              <a:headEnd type="none" w="med" len="med"/>
              <a:tailEnd type="triangle" w="med" len="med"/>
            </a:ln>
          </p:spPr>
        </p:cxnSp>
        <p:cxnSp>
          <p:nvCxnSpPr>
            <p:cNvPr id="7200" name="AutoShape 32"/>
            <p:cNvCxnSpPr>
              <a:stCxn id="7187" idx="0"/>
              <a:endCxn id="7185" idx="5"/>
            </p:cNvCxnSpPr>
            <p:nvPr/>
          </p:nvCxnSpPr>
          <p:spPr>
            <a:xfrm flipH="1" flipV="1">
              <a:off x="4568" y="1548"/>
              <a:ext cx="655" cy="520"/>
            </a:xfrm>
            <a:prstGeom prst="straightConnector1">
              <a:avLst/>
            </a:prstGeom>
            <a:ln w="9525" cap="flat" cmpd="sng">
              <a:solidFill>
                <a:schemeClr val="tx1"/>
              </a:solidFill>
              <a:prstDash val="solid"/>
              <a:headEnd type="none" w="med" len="med"/>
              <a:tailEnd type="triangle" w="med" len="med"/>
            </a:ln>
          </p:spPr>
        </p:cxnSp>
        <p:cxnSp>
          <p:nvCxnSpPr>
            <p:cNvPr id="7201" name="AutoShape 33"/>
            <p:cNvCxnSpPr>
              <a:stCxn id="7182" idx="1"/>
              <a:endCxn id="7177" idx="5"/>
            </p:cNvCxnSpPr>
            <p:nvPr/>
          </p:nvCxnSpPr>
          <p:spPr>
            <a:xfrm flipH="1"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7202" name="AutoShape 34"/>
            <p:cNvCxnSpPr>
              <a:stCxn id="7177" idx="1"/>
              <a:endCxn id="7178" idx="5"/>
            </p:cNvCxnSpPr>
            <p:nvPr/>
          </p:nvCxnSpPr>
          <p:spPr>
            <a:xfrm flipH="1" flipV="1">
              <a:off x="1568" y="1479"/>
              <a:ext cx="975" cy="650"/>
            </a:xfrm>
            <a:prstGeom prst="straightConnector1">
              <a:avLst/>
            </a:prstGeom>
            <a:ln w="9525" cap="flat" cmpd="sng">
              <a:solidFill>
                <a:schemeClr val="tx1"/>
              </a:solidFill>
              <a:prstDash val="solid"/>
              <a:headEnd type="none" w="med" len="med"/>
              <a:tailEnd type="triangle" w="med" len="med"/>
            </a:ln>
          </p:spPr>
        </p:cxnSp>
        <p:cxnSp>
          <p:nvCxnSpPr>
            <p:cNvPr id="7203" name="AutoShape 35"/>
            <p:cNvCxnSpPr>
              <a:stCxn id="7186" idx="1"/>
              <a:endCxn id="7179" idx="5"/>
            </p:cNvCxnSpPr>
            <p:nvPr/>
          </p:nvCxnSpPr>
          <p:spPr>
            <a:xfrm flipH="1" flipV="1">
              <a:off x="3013" y="1479"/>
              <a:ext cx="752" cy="650"/>
            </a:xfrm>
            <a:prstGeom prst="straightConnector1">
              <a:avLst/>
            </a:prstGeom>
            <a:ln w="9525" cap="flat" cmpd="sng">
              <a:solidFill>
                <a:schemeClr val="tx1"/>
              </a:solidFill>
              <a:prstDash val="solid"/>
              <a:headEnd type="none" w="med" len="med"/>
              <a:tailEnd type="triangle" w="med" len="med"/>
            </a:ln>
          </p:spPr>
        </p:cxnSp>
        <p:cxnSp>
          <p:nvCxnSpPr>
            <p:cNvPr id="7204" name="AutoShape 36"/>
            <p:cNvCxnSpPr>
              <a:stCxn id="7180" idx="1"/>
              <a:endCxn id="7175" idx="4"/>
            </p:cNvCxnSpPr>
            <p:nvPr/>
          </p:nvCxnSpPr>
          <p:spPr>
            <a:xfrm flipH="1" flipV="1">
              <a:off x="332" y="2512"/>
              <a:ext cx="988" cy="589"/>
            </a:xfrm>
            <a:prstGeom prst="straightConnector1">
              <a:avLst/>
            </a:prstGeom>
            <a:ln w="9525" cap="flat" cmpd="sng">
              <a:solidFill>
                <a:schemeClr val="tx1"/>
              </a:solidFill>
              <a:prstDash val="solid"/>
              <a:headEnd type="none" w="med" len="med"/>
              <a:tailEnd type="triangle" w="med" len="med"/>
            </a:ln>
          </p:spPr>
        </p:cxnSp>
        <p:cxnSp>
          <p:nvCxnSpPr>
            <p:cNvPr id="7205" name="AutoShape 37"/>
            <p:cNvCxnSpPr>
              <a:stCxn id="7181" idx="1"/>
              <a:endCxn id="7176" idx="5"/>
            </p:cNvCxnSpPr>
            <p:nvPr/>
          </p:nvCxnSpPr>
          <p:spPr>
            <a:xfrm flipH="1"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7206" name="AutoShape 38"/>
            <p:cNvCxnSpPr>
              <a:stCxn id="7179" idx="1"/>
              <a:endCxn id="7183" idx="4"/>
            </p:cNvCxnSpPr>
            <p:nvPr/>
          </p:nvCxnSpPr>
          <p:spPr>
            <a:xfrm flipH="1" flipV="1">
              <a:off x="2111" y="429"/>
              <a:ext cx="430" cy="728"/>
            </a:xfrm>
            <a:prstGeom prst="straightConnector1">
              <a:avLst/>
            </a:prstGeom>
            <a:ln w="9525" cap="flat" cmpd="sng">
              <a:solidFill>
                <a:schemeClr val="tx1"/>
              </a:solidFill>
              <a:prstDash val="solid"/>
              <a:headEnd type="none" w="med" len="med"/>
              <a:tailEnd type="triangle" w="med" len="med"/>
            </a:ln>
          </p:spPr>
        </p:cxnSp>
        <p:cxnSp>
          <p:nvCxnSpPr>
            <p:cNvPr id="7207" name="AutoShape 39"/>
            <p:cNvCxnSpPr>
              <a:stCxn id="7185" idx="1"/>
              <a:endCxn id="7183" idx="5"/>
            </p:cNvCxnSpPr>
            <p:nvPr/>
          </p:nvCxnSpPr>
          <p:spPr>
            <a:xfrm flipH="1" flipV="1">
              <a:off x="2347" y="368"/>
              <a:ext cx="1752" cy="858"/>
            </a:xfrm>
            <a:prstGeom prst="straightConnector1">
              <a:avLst/>
            </a:prstGeom>
            <a:ln w="9525" cap="flat" cmpd="sng">
              <a:solidFill>
                <a:schemeClr val="tx1"/>
              </a:solidFill>
              <a:prstDash val="solid"/>
              <a:headEnd type="none" w="med" len="med"/>
              <a:tailEnd type="triangle" w="med" len="med"/>
            </a:ln>
          </p:spPr>
        </p:cxnSp>
        <p:cxnSp>
          <p:nvCxnSpPr>
            <p:cNvPr id="7208" name="AutoShape 40"/>
            <p:cNvCxnSpPr>
              <a:stCxn id="7178" idx="7"/>
              <a:endCxn id="7184" idx="3"/>
            </p:cNvCxnSpPr>
            <p:nvPr/>
          </p:nvCxnSpPr>
          <p:spPr>
            <a:xfrm flipV="1">
              <a:off x="1568" y="368"/>
              <a:ext cx="1531" cy="789"/>
            </a:xfrm>
            <a:prstGeom prst="straightConnector1">
              <a:avLst/>
            </a:prstGeom>
            <a:ln w="9525" cap="flat" cmpd="sng">
              <a:solidFill>
                <a:schemeClr val="tx1"/>
              </a:solidFill>
              <a:prstDash val="solid"/>
              <a:headEnd type="none" w="med" len="med"/>
              <a:tailEnd type="triangle" w="med" len="med"/>
            </a:ln>
          </p:spPr>
        </p:cxnSp>
        <p:cxnSp>
          <p:nvCxnSpPr>
            <p:cNvPr id="7209" name="AutoShape 41"/>
            <p:cNvCxnSpPr>
              <a:stCxn id="7178" idx="0"/>
              <a:endCxn id="7183" idx="3"/>
            </p:cNvCxnSpPr>
            <p:nvPr/>
          </p:nvCxnSpPr>
          <p:spPr>
            <a:xfrm flipV="1">
              <a:off x="1332" y="368"/>
              <a:ext cx="544" cy="728"/>
            </a:xfrm>
            <a:prstGeom prst="straightConnector1">
              <a:avLst/>
            </a:prstGeom>
            <a:ln w="9525" cap="flat" cmpd="sng">
              <a:solidFill>
                <a:schemeClr val="tx1"/>
              </a:solidFill>
              <a:prstDash val="solid"/>
              <a:headEnd type="none" w="med" len="med"/>
              <a:tailEnd type="triangle" w="med" len="med"/>
            </a:ln>
          </p:spPr>
        </p:cxnSp>
        <p:cxnSp>
          <p:nvCxnSpPr>
            <p:cNvPr id="7210" name="AutoShape 42"/>
            <p:cNvCxnSpPr>
              <a:stCxn id="7177" idx="7"/>
              <a:endCxn id="7185" idx="3"/>
            </p:cNvCxnSpPr>
            <p:nvPr/>
          </p:nvCxnSpPr>
          <p:spPr>
            <a:xfrm flipV="1">
              <a:off x="3013" y="1548"/>
              <a:ext cx="1086" cy="581"/>
            </a:xfrm>
            <a:prstGeom prst="straightConnector1">
              <a:avLst/>
            </a:prstGeom>
            <a:ln w="9525" cap="flat" cmpd="sng">
              <a:solidFill>
                <a:schemeClr val="tx1"/>
              </a:solidFill>
              <a:prstDash val="solid"/>
              <a:headEnd type="none" w="med" len="med"/>
              <a:tailEnd type="triangle" w="med" len="med"/>
            </a:ln>
          </p:spPr>
        </p:cxnSp>
        <p:cxnSp>
          <p:nvCxnSpPr>
            <p:cNvPr id="7211" name="AutoShape 43"/>
            <p:cNvCxnSpPr>
              <a:stCxn id="7180" idx="7"/>
              <a:endCxn id="7177" idx="3"/>
            </p:cNvCxnSpPr>
            <p:nvPr/>
          </p:nvCxnSpPr>
          <p:spPr>
            <a:xfrm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7212" name="AutoShape 44"/>
            <p:cNvCxnSpPr>
              <a:stCxn id="7175" idx="7"/>
              <a:endCxn id="7179" idx="2"/>
            </p:cNvCxnSpPr>
            <p:nvPr/>
          </p:nvCxnSpPr>
          <p:spPr>
            <a:xfrm flipV="1">
              <a:off x="568" y="1318"/>
              <a:ext cx="1855" cy="811"/>
            </a:xfrm>
            <a:prstGeom prst="straightConnector1">
              <a:avLst/>
            </a:prstGeom>
            <a:ln w="9525" cap="flat" cmpd="sng">
              <a:solidFill>
                <a:schemeClr val="tx1"/>
              </a:solidFill>
              <a:prstDash val="solid"/>
              <a:headEnd type="none" w="med" len="med"/>
              <a:tailEnd type="triangle" w="med" len="med"/>
            </a:ln>
          </p:spPr>
        </p:cxnSp>
        <p:cxnSp>
          <p:nvCxnSpPr>
            <p:cNvPr id="7213" name="AutoShape 45"/>
            <p:cNvCxnSpPr>
              <a:stCxn id="7187" idx="1"/>
              <a:endCxn id="7179" idx="6"/>
            </p:cNvCxnSpPr>
            <p:nvPr/>
          </p:nvCxnSpPr>
          <p:spPr>
            <a:xfrm flipH="1" flipV="1">
              <a:off x="3133" y="1318"/>
              <a:ext cx="1855" cy="811"/>
            </a:xfrm>
            <a:prstGeom prst="straightConnector1">
              <a:avLst/>
            </a:prstGeom>
            <a:ln w="9525" cap="flat" cmpd="sng">
              <a:solidFill>
                <a:schemeClr val="tx1"/>
              </a:solidFill>
              <a:prstDash val="solid"/>
              <a:headEnd type="none" w="med" len="med"/>
              <a:tailEnd type="triangle" w="med" len="med"/>
            </a:ln>
          </p:spPr>
        </p:cxnSp>
      </p:grpSp>
      <p:sp>
        <p:nvSpPr>
          <p:cNvPr id="7214" name="Content Placeholder 2"/>
          <p:cNvSpPr/>
          <p:nvPr/>
        </p:nvSpPr>
        <p:spPr>
          <a:xfrm>
            <a:off x="4403725" y="3906838"/>
            <a:ext cx="5121275" cy="1009650"/>
          </a:xfrm>
          <a:prstGeom prst="rect">
            <a:avLst/>
          </a:prstGeom>
          <a:noFill/>
          <a:ln w="9525">
            <a:noFill/>
          </a:ln>
        </p:spPr>
        <p:txBody>
          <a:bodyPr/>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解决了一般性学习问题</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与生物系统相联系</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216"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7217" name="矩形 7216"/>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sp>
        <p:nvSpPr>
          <p:cNvPr id="7218" name="TextBox 181"/>
          <p:cNvSpPr/>
          <p:nvPr/>
        </p:nvSpPr>
        <p:spPr>
          <a:xfrm>
            <a:off x="4572000" y="4876800"/>
            <a:ext cx="3810000" cy="517525"/>
          </a:xfrm>
          <a:prstGeom prst="rect">
            <a:avLst/>
          </a:prstGeom>
          <a:noFill/>
          <a:ln w="9525">
            <a:noFill/>
          </a:ln>
        </p:spPr>
        <p:txBody>
          <a:bodyPr vert="horz" wrap="square" anchor="t">
            <a:spAutoFit/>
          </a:bodyPr>
          <a:p>
            <a:r>
              <a:rPr lang="en-US" altLang="x-none" sz="2800" dirty="0">
                <a:solidFill>
                  <a:srgbClr val="000000"/>
                </a:solidFill>
                <a:latin typeface="Calibri" panose="020F0502020204030204" pitchFamily="2" charset="0"/>
                <a:ea typeface="宋体" panose="02010600030101010101" pitchFamily="2" charset="-122"/>
                <a:sym typeface="Calibri" panose="020F0502020204030204" pitchFamily="2" charset="0"/>
              </a:rPr>
              <a:t>But it is given up…</a:t>
            </a:r>
            <a:endParaRPr lang="zh-CN" altLang="en-US" sz="2800" dirty="0">
              <a:ea typeface="宋体" panose="02010600030101010101" pitchFamily="2" charset="-122"/>
            </a:endParaRPr>
          </a:p>
        </p:txBody>
      </p:sp>
      <p:sp>
        <p:nvSpPr>
          <p:cNvPr id="7219" name="Content Placeholder 2"/>
          <p:cNvSpPr/>
          <p:nvPr/>
        </p:nvSpPr>
        <p:spPr>
          <a:xfrm>
            <a:off x="8229600" y="4114800"/>
            <a:ext cx="3200400" cy="2497138"/>
          </a:xfrm>
          <a:prstGeom prst="rect">
            <a:avLst/>
          </a:prstGeom>
          <a:noFill/>
          <a:ln w="9525">
            <a:noFill/>
          </a:ln>
        </p:spPr>
        <p:txBody>
          <a:bodyPr vert="horz" wrap="square" anchor="t"/>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SVM</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Boosting</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Decision tree</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a:t>
            </a:r>
            <a:endParaRPr lang="zh-CN" altLang="en-US" dirty="0">
              <a:ea typeface="宋体" panose="02010600030101010101" pitchFamily="2" charset="-122"/>
            </a:endParaRPr>
          </a:p>
        </p:txBody>
      </p:sp>
      <p:sp>
        <p:nvSpPr>
          <p:cNvPr id="7220" name="Rectangle 8"/>
          <p:cNvSpPr/>
          <p:nvPr/>
        </p:nvSpPr>
        <p:spPr>
          <a:xfrm>
            <a:off x="1776413" y="2498725"/>
            <a:ext cx="4319587" cy="144463"/>
          </a:xfrm>
          <a:prstGeom prst="rect">
            <a:avLst/>
          </a:prstGeom>
          <a:solidFill>
            <a:srgbClr val="FF0000">
              <a:alpha val="100000"/>
            </a:srgbClr>
          </a:solidFill>
          <a:ln w="25400" cap="flat" cmpd="sng">
            <a:solidFill>
              <a:srgbClr val="395E8A"/>
            </a:solidFill>
            <a:prstDash val="solid"/>
            <a:miter/>
            <a:headEnd type="none" w="med" len="med"/>
            <a:tailEnd type="none" w="med" len="med"/>
          </a:ln>
        </p:spPr>
        <p:txBody>
          <a:bodyPr vert="horz" wrap="square"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7221" name="TextBox 6"/>
          <p:cNvSpPr/>
          <p:nvPr/>
        </p:nvSpPr>
        <p:spPr>
          <a:xfrm>
            <a:off x="5707063" y="2670175"/>
            <a:ext cx="646112" cy="366713"/>
          </a:xfrm>
          <a:prstGeom prst="rect">
            <a:avLst/>
          </a:prstGeom>
          <a:noFill/>
          <a:ln w="9525">
            <a:noFill/>
          </a:ln>
        </p:spPr>
        <p:txBody>
          <a:bodyPr vert="horz" wrap="none" anchor="t">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pic>
        <p:nvPicPr>
          <p:cNvPr id="5167" name="Picture 1"/>
          <p:cNvPicPr>
            <a:picLocks noChangeAspect="1"/>
          </p:cNvPicPr>
          <p:nvPr/>
        </p:nvPicPr>
        <p:blipFill>
          <a:blip r:embed="rId1"/>
          <a:stretch>
            <a:fillRect/>
          </a:stretch>
        </p:blipFill>
        <p:spPr>
          <a:xfrm>
            <a:off x="2522538" y="1316038"/>
            <a:ext cx="1016000" cy="10112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1" grpId="0" bldLvl="0"/>
      <p:bldP spid="7220" grpId="0" bldLvl="0"/>
      <p:bldP spid="7219" grpId="0" bldLvl="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发展历程</a:t>
            </a:r>
            <a:endParaRPr lang="zh-CN" altLang="en-US" dirty="0">
              <a:ea typeface="宋体" panose="02010600030101010101" pitchFamily="2" charset="-122"/>
            </a:endParaRPr>
          </a:p>
        </p:txBody>
      </p:sp>
      <p:sp>
        <p:nvSpPr>
          <p:cNvPr id="65538" name="Rectangle 3"/>
          <p:cNvSpPr>
            <a:spLocks noGrp="1"/>
          </p:cNvSpPr>
          <p:nvPr>
            <p:ph idx="1"/>
          </p:nvPr>
        </p:nvSpPr>
        <p:spPr/>
        <p:txBody>
          <a:bodyPr wrap="square" lIns="91436" tIns="45718" rIns="91436" bIns="45718" anchor="t"/>
          <a:p>
            <a:pPr eaLnBrk="1" hangingPunct="1"/>
            <a:r>
              <a:rPr lang="zh-CN" altLang="zh-CN" dirty="0">
                <a:ea typeface="宋体" panose="02010600030101010101" pitchFamily="2" charset="-122"/>
              </a:rPr>
              <a:t>Hopfield network</a:t>
            </a:r>
            <a:endParaRPr lang="zh-CN" altLang="zh-CN" dirty="0">
              <a:ea typeface="宋体" panose="02010600030101010101" pitchFamily="2" charset="-122"/>
            </a:endParaRPr>
          </a:p>
          <a:p>
            <a:pPr eaLnBrk="1" hangingPunct="1"/>
            <a:r>
              <a:rPr lang="zh-CN" altLang="zh-CN" dirty="0">
                <a:ea typeface="宋体" panose="02010600030101010101" pitchFamily="2" charset="-122"/>
              </a:rPr>
              <a:t>Boltzman machine</a:t>
            </a:r>
            <a:endParaRPr lang="zh-CN" altLang="zh-CN" dirty="0">
              <a:ea typeface="宋体" panose="02010600030101010101" pitchFamily="2" charset="-122"/>
            </a:endParaRPr>
          </a:p>
          <a:p>
            <a:pPr eaLnBrk="1" hangingPunct="1"/>
            <a:r>
              <a:rPr lang="zh-CN" altLang="zh-CN" dirty="0">
                <a:ea typeface="宋体" panose="02010600030101010101" pitchFamily="2" charset="-122"/>
              </a:rPr>
              <a:t>Restricted Boltzman machine</a:t>
            </a:r>
            <a:endParaRPr lang="zh-CN" altLang="zh-CN" dirty="0">
              <a:ea typeface="宋体" panose="02010600030101010101" pitchFamily="2" charset="-122"/>
            </a:endParaRPr>
          </a:p>
          <a:p>
            <a:pPr eaLnBrk="1" hangingPunct="1"/>
            <a:r>
              <a:rPr lang="zh-CN" altLang="zh-CN" dirty="0">
                <a:ea typeface="宋体" panose="02010600030101010101" pitchFamily="2" charset="-122"/>
              </a:rPr>
              <a:t>DBN</a:t>
            </a:r>
            <a:endParaRPr lang="zh-CN" altLang="zh-CN" dirty="0">
              <a:ea typeface="宋体" panose="02010600030101010101" pitchFamily="2" charset="-122"/>
            </a:endParaRPr>
          </a:p>
        </p:txBody>
      </p:sp>
      <p:pic>
        <p:nvPicPr>
          <p:cNvPr id="65539" name="Picture 2"/>
          <p:cNvPicPr>
            <a:picLocks noChangeAspect="1"/>
          </p:cNvPicPr>
          <p:nvPr/>
        </p:nvPicPr>
        <p:blipFill>
          <a:blip r:embed="rId1"/>
          <a:stretch>
            <a:fillRect/>
          </a:stretch>
        </p:blipFill>
        <p:spPr>
          <a:xfrm>
            <a:off x="7010400" y="1371600"/>
            <a:ext cx="3484563" cy="4630738"/>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p:txBody>
          <a:bodyPr wrap="square" lIns="91436" tIns="45718" rIns="91436" bIns="45718" anchor="ctr"/>
          <a:p>
            <a:pPr eaLnBrk="1" hangingPunct="1"/>
            <a:r>
              <a:rPr lang="en-US" altLang="zh-CN" dirty="0">
                <a:ea typeface="宋体" panose="02010600030101010101" pitchFamily="2" charset="-122"/>
              </a:rPr>
              <a:t>Hopfield Network</a:t>
            </a:r>
            <a:endParaRPr lang="en-US" altLang="zh-CN" dirty="0">
              <a:ea typeface="宋体" panose="02010600030101010101" pitchFamily="2" charset="-122"/>
            </a:endParaRPr>
          </a:p>
        </p:txBody>
      </p:sp>
      <p:sp>
        <p:nvSpPr>
          <p:cNvPr id="66562" name="内容占位符 2"/>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结构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单层全互连、对称权值的反馈网络</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状态：-1(0)，+1</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网络演化</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Hopfield网络按动力学方式运行，其工作过程为状态的演化过程，即从初始状态按能量减小的方向进行演化，直到达到稳定状态。稳定状态即为网络的输出</a:t>
            </a:r>
            <a:endParaRPr lang="zh-CN" altLang="en-US" dirty="0">
              <a:ea typeface="宋体" panose="02010600030101010101" pitchFamily="2" charset="-122"/>
            </a:endParaRPr>
          </a:p>
        </p:txBody>
      </p:sp>
      <p:pic>
        <p:nvPicPr>
          <p:cNvPr id="66563" name="图片 4"/>
          <p:cNvPicPr>
            <a:picLocks noChangeAspect="1"/>
          </p:cNvPicPr>
          <p:nvPr/>
        </p:nvPicPr>
        <p:blipFill>
          <a:blip r:embed="rId1"/>
          <a:stretch>
            <a:fillRect/>
          </a:stretch>
        </p:blipFill>
        <p:spPr>
          <a:xfrm>
            <a:off x="8074025" y="1397000"/>
            <a:ext cx="2325688" cy="2986088"/>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ctrTitle"/>
          </p:nvPr>
        </p:nvSpPr>
        <p:spPr>
          <a:xfrm>
            <a:off x="609600" y="0"/>
            <a:ext cx="10972800" cy="1143000"/>
          </a:xfrm>
        </p:spPr>
        <p:txBody>
          <a:bodyPr wrap="square" lIns="91436" tIns="45718" rIns="91436" bIns="45718" anchor="ctr"/>
          <a:p>
            <a:pPr eaLnBrk="1" hangingPunct="1"/>
            <a:r>
              <a:rPr lang="zh-CN" altLang="en-US" sz="4000" dirty="0">
                <a:ea typeface="宋体" panose="02010600030101010101" pitchFamily="2" charset="-122"/>
              </a:rPr>
              <a:t>二值随机神经元 (Bernoulli variables)</a:t>
            </a:r>
            <a:endParaRPr lang="zh-CN" altLang="en-US" sz="4000" dirty="0">
              <a:ea typeface="宋体" panose="02010600030101010101" pitchFamily="2" charset="-122"/>
            </a:endParaRPr>
          </a:p>
        </p:txBody>
      </p:sp>
      <p:sp>
        <p:nvSpPr>
          <p:cNvPr id="67587" name="Rectangle 3"/>
          <p:cNvSpPr>
            <a:spLocks noGrp="1"/>
          </p:cNvSpPr>
          <p:nvPr>
            <p:ph type="subTitle" idx="1"/>
          </p:nvPr>
        </p:nvSpPr>
        <p:spPr>
          <a:xfrm>
            <a:off x="609600" y="1600200"/>
            <a:ext cx="5103813" cy="3665538"/>
          </a:xfrm>
        </p:spPr>
        <p:txBody>
          <a:bodyPr wrap="square" lIns="91436" tIns="45718" rIns="91436" bIns="45718" anchor="t"/>
          <a:p>
            <a:pPr marL="342900" indent="-342900" algn="l" defTabSz="0" eaLnBrk="1" hangingPunct="1">
              <a:buClr>
                <a:schemeClr val="accent2"/>
              </a:buClr>
              <a:buFont typeface="Wingdings" panose="05000000000000000000" pitchFamily="2" charset="2"/>
              <a:buChar char="§"/>
            </a:pPr>
            <a:r>
              <a:rPr lang="zh-CN" altLang="zh-CN" sz="2800" dirty="0">
                <a:latin typeface="+mn-lt"/>
                <a:ea typeface="宋体" panose="02010600030101010101" pitchFamily="2" charset="-122"/>
                <a:cs typeface="+mn-cs"/>
                <a:sym typeface="Arial" panose="020B0604020202020204" pitchFamily="34" charset="0"/>
              </a:rPr>
              <a:t>These have a state of 1 or 0.</a:t>
            </a:r>
            <a:endParaRPr lang="zh-CN" altLang="zh-CN" sz="2800" dirty="0">
              <a:latin typeface="+mn-lt"/>
              <a:ea typeface="宋体" panose="02010600030101010101" pitchFamily="2" charset="-122"/>
              <a:cs typeface="+mn-cs"/>
              <a:sym typeface="Arial" panose="020B0604020202020204" pitchFamily="34" charset="0"/>
            </a:endParaRPr>
          </a:p>
          <a:p>
            <a:pPr marL="342900" indent="-342900" algn="l" defTabSz="0" eaLnBrk="1" hangingPunct="1">
              <a:buClr>
                <a:schemeClr val="accent2"/>
              </a:buClr>
              <a:buFont typeface="Wingdings" panose="05000000000000000000" pitchFamily="2" charset="2"/>
              <a:buChar char="§"/>
            </a:pPr>
            <a:endParaRPr lang="zh-CN" altLang="zh-CN" sz="2800" dirty="0">
              <a:latin typeface="+mn-lt"/>
              <a:ea typeface="宋体" panose="02010600030101010101" pitchFamily="2" charset="-122"/>
              <a:cs typeface="+mn-cs"/>
              <a:sym typeface="Arial" panose="020B0604020202020204" pitchFamily="34" charset="0"/>
            </a:endParaRPr>
          </a:p>
          <a:p>
            <a:pPr marL="342900" indent="-342900" algn="l" defTabSz="0" eaLnBrk="1" hangingPunct="1">
              <a:buClr>
                <a:schemeClr val="accent2"/>
              </a:buClr>
              <a:buFont typeface="Wingdings" panose="05000000000000000000" pitchFamily="2" charset="2"/>
              <a:buChar char="§"/>
            </a:pPr>
            <a:r>
              <a:rPr lang="zh-CN" altLang="zh-CN" sz="2800" dirty="0">
                <a:latin typeface="+mn-lt"/>
                <a:ea typeface="宋体" panose="02010600030101010101" pitchFamily="2" charset="-122"/>
                <a:cs typeface="+mn-cs"/>
                <a:sym typeface="Arial" panose="020B0604020202020204" pitchFamily="34" charset="0"/>
              </a:rPr>
              <a:t>The probability of turning on is determined by the weighted input from other units (plus a bias)</a:t>
            </a:r>
            <a:endParaRPr lang="zh-CN" altLang="zh-CN" sz="2800" dirty="0">
              <a:latin typeface="+mn-lt"/>
              <a:ea typeface="宋体" panose="02010600030101010101" pitchFamily="2" charset="-122"/>
              <a:cs typeface="+mn-cs"/>
              <a:sym typeface="Arial" panose="020B0604020202020204" pitchFamily="34" charset="0"/>
            </a:endParaRPr>
          </a:p>
        </p:txBody>
      </p:sp>
      <p:graphicFrame>
        <p:nvGraphicFramePr>
          <p:cNvPr id="67588" name="Rectangle 4"/>
          <p:cNvGraphicFramePr/>
          <p:nvPr/>
        </p:nvGraphicFramePr>
        <p:xfrm>
          <a:off x="7820025" y="1600200"/>
          <a:ext cx="4371975" cy="2185988"/>
        </p:xfrm>
        <a:graphic>
          <a:graphicData uri="http://schemas.openxmlformats.org/presentationml/2006/ole">
            <mc:AlternateContent xmlns:mc="http://schemas.openxmlformats.org/markup-compatibility/2006">
              <mc:Choice xmlns:v="urn:schemas-microsoft-com:vml" Requires="v">
                <p:oleObj spid="_x0000_s3086" name="" r:id="rId1" imgW="0" imgH="0" progId="Equation.3">
                  <p:embed/>
                </p:oleObj>
              </mc:Choice>
              <mc:Fallback>
                <p:oleObj name="" r:id="rId1" imgW="0" imgH="0" progId="Equation.3">
                  <p:embed/>
                  <p:pic>
                    <p:nvPicPr>
                      <p:cNvPr id="0" name="图片 3085"/>
                      <p:cNvPicPr/>
                      <p:nvPr/>
                    </p:nvPicPr>
                    <p:blipFill>
                      <a:blip/>
                      <a:stretch>
                        <a:fillRect/>
                      </a:stretch>
                    </p:blipFill>
                    <p:spPr>
                      <a:xfrm>
                        <a:off x="7820025" y="1600200"/>
                        <a:ext cx="4371975" cy="2185988"/>
                      </a:xfrm>
                      <a:prstGeom prst="rect">
                        <a:avLst/>
                      </a:prstGeom>
                      <a:noFill/>
                      <a:ln w="38100">
                        <a:noFill/>
                        <a:miter/>
                      </a:ln>
                    </p:spPr>
                  </p:pic>
                </p:oleObj>
              </mc:Fallback>
            </mc:AlternateContent>
          </a:graphicData>
        </a:graphic>
      </p:graphicFrame>
      <p:sp>
        <p:nvSpPr>
          <p:cNvPr id="67589" name="Rectangle 5"/>
          <p:cNvSpPr/>
          <p:nvPr/>
        </p:nvSpPr>
        <p:spPr>
          <a:xfrm>
            <a:off x="7631113" y="1665288"/>
            <a:ext cx="3937000" cy="1728787"/>
          </a:xfrm>
          <a:prstGeom prst="rect">
            <a:avLst/>
          </a:prstGeom>
          <a:solidFill>
            <a:schemeClr val="accent1"/>
          </a:solidFill>
          <a:ln w="9525" cap="flat" cmpd="sng">
            <a:solidFill>
              <a:schemeClr val="tx1"/>
            </a:solidFill>
            <a:prstDash val="solid"/>
            <a:bevel/>
            <a:headEnd type="none" w="med" len="med"/>
            <a:tailEnd type="none" w="med" len="med"/>
          </a:ln>
        </p:spPr>
        <p:txBody>
          <a:bodyPr wrap="none" anchor="ctr"/>
          <a:p>
            <a:pP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67590" name="Line 6"/>
          <p:cNvSpPr/>
          <p:nvPr/>
        </p:nvSpPr>
        <p:spPr>
          <a:xfrm flipV="1">
            <a:off x="9550400" y="3394075"/>
            <a:ext cx="1588" cy="142875"/>
          </a:xfrm>
          <a:prstGeom prst="line">
            <a:avLst/>
          </a:prstGeom>
          <a:ln w="9525" cap="flat" cmpd="sng">
            <a:solidFill>
              <a:schemeClr val="tx1"/>
            </a:solidFill>
            <a:prstDash val="solid"/>
            <a:miter/>
            <a:headEnd type="none" w="med" len="med"/>
            <a:tailEnd type="none" w="med" len="med"/>
          </a:ln>
        </p:spPr>
      </p:sp>
      <p:sp>
        <p:nvSpPr>
          <p:cNvPr id="67591" name="Text Box 7"/>
          <p:cNvSpPr/>
          <p:nvPr/>
        </p:nvSpPr>
        <p:spPr>
          <a:xfrm>
            <a:off x="9358313" y="3500438"/>
            <a:ext cx="458787" cy="396875"/>
          </a:xfrm>
          <a:prstGeom prst="rect">
            <a:avLst/>
          </a:prstGeom>
          <a:noFill/>
          <a:ln w="9525">
            <a:noFill/>
          </a:ln>
        </p:spPr>
        <p:txBody>
          <a:bodyPr anchor="t">
            <a:spAutoFit/>
          </a:bodyPr>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0</a:t>
            </a:r>
            <a:endParaRPr lang="zh-CN" altLang="en-US" dirty="0">
              <a:latin typeface="Arial" panose="020B0604020202020204" pitchFamily="34" charset="0"/>
              <a:ea typeface="宋体" panose="02010600030101010101" pitchFamily="2" charset="-122"/>
            </a:endParaRPr>
          </a:p>
        </p:txBody>
      </p:sp>
      <p:sp>
        <p:nvSpPr>
          <p:cNvPr id="67592" name="Text Box 8"/>
          <p:cNvSpPr/>
          <p:nvPr/>
        </p:nvSpPr>
        <p:spPr>
          <a:xfrm>
            <a:off x="7170738" y="3178175"/>
            <a:ext cx="460375" cy="396875"/>
          </a:xfrm>
          <a:prstGeom prst="rect">
            <a:avLst/>
          </a:prstGeom>
          <a:noFill/>
          <a:ln w="9525">
            <a:noFill/>
          </a:ln>
        </p:spPr>
        <p:txBody>
          <a:bodyPr anchor="t">
            <a:spAutoFit/>
          </a:bodyPr>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0</a:t>
            </a:r>
            <a:endParaRPr lang="zh-CN" altLang="en-US" dirty="0">
              <a:latin typeface="Arial" panose="020B0604020202020204" pitchFamily="34" charset="0"/>
              <a:ea typeface="宋体" panose="02010600030101010101" pitchFamily="2" charset="-122"/>
            </a:endParaRPr>
          </a:p>
        </p:txBody>
      </p:sp>
      <p:sp>
        <p:nvSpPr>
          <p:cNvPr id="67593" name="Text Box 9"/>
          <p:cNvSpPr/>
          <p:nvPr/>
        </p:nvSpPr>
        <p:spPr>
          <a:xfrm>
            <a:off x="7150100" y="1484313"/>
            <a:ext cx="460375" cy="396875"/>
          </a:xfrm>
          <a:prstGeom prst="rect">
            <a:avLst/>
          </a:prstGeom>
          <a:noFill/>
          <a:ln w="9525">
            <a:noFill/>
          </a:ln>
        </p:spPr>
        <p:txBody>
          <a:bodyPr anchor="t">
            <a:spAutoFit/>
          </a:bodyPr>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1</a:t>
            </a:r>
            <a:endParaRPr lang="zh-CN" altLang="en-US" dirty="0">
              <a:latin typeface="Arial" panose="020B0604020202020204" pitchFamily="34" charset="0"/>
              <a:ea typeface="宋体" panose="02010600030101010101" pitchFamily="2" charset="-122"/>
            </a:endParaRPr>
          </a:p>
        </p:txBody>
      </p:sp>
      <p:sp>
        <p:nvSpPr>
          <p:cNvPr id="67594" name="Line 10"/>
          <p:cNvSpPr/>
          <p:nvPr/>
        </p:nvSpPr>
        <p:spPr>
          <a:xfrm>
            <a:off x="10572750" y="4113213"/>
            <a:ext cx="481013" cy="1587"/>
          </a:xfrm>
          <a:prstGeom prst="line">
            <a:avLst/>
          </a:prstGeom>
          <a:ln w="9525" cap="flat" cmpd="sng">
            <a:solidFill>
              <a:schemeClr val="tx1"/>
            </a:solidFill>
            <a:prstDash val="solid"/>
            <a:miter/>
            <a:headEnd type="none" w="med" len="med"/>
            <a:tailEnd type="triangle" w="med" len="med"/>
          </a:ln>
        </p:spPr>
      </p:sp>
      <p:sp>
        <p:nvSpPr>
          <p:cNvPr id="67595" name="Line 11"/>
          <p:cNvSpPr/>
          <p:nvPr/>
        </p:nvSpPr>
        <p:spPr>
          <a:xfrm flipV="1">
            <a:off x="6911975" y="1952625"/>
            <a:ext cx="0" cy="358775"/>
          </a:xfrm>
          <a:prstGeom prst="line">
            <a:avLst/>
          </a:prstGeom>
          <a:ln w="9525" cap="flat" cmpd="sng">
            <a:solidFill>
              <a:schemeClr val="tx1"/>
            </a:solidFill>
            <a:prstDash val="solid"/>
            <a:miter/>
            <a:headEnd type="none" w="med" len="med"/>
            <a:tailEnd type="triangle" w="med" len="med"/>
          </a:ln>
        </p:spPr>
      </p:sp>
      <p:sp>
        <p:nvSpPr>
          <p:cNvPr id="67596" name="Freeform 12"/>
          <p:cNvSpPr/>
          <p:nvPr/>
        </p:nvSpPr>
        <p:spPr>
          <a:xfrm>
            <a:off x="7632700" y="2528888"/>
            <a:ext cx="1920875" cy="792162"/>
          </a:xfrm>
          <a:custGeom>
            <a:avLst/>
            <a:gdLst/>
            <a:ahLst/>
            <a:cxnLst>
              <a:cxn ang="0">
                <a:pos x="0" y="792162"/>
              </a:cxn>
              <a:cxn ang="0">
                <a:pos x="961496" y="719137"/>
              </a:cxn>
              <a:cxn ang="0">
                <a:pos x="1537547" y="503237"/>
              </a:cxn>
              <a:cxn ang="0">
                <a:pos x="1920875" y="0"/>
              </a:cxn>
            </a:cxnLst>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67597" name="Freeform 13"/>
          <p:cNvSpPr/>
          <p:nvPr/>
        </p:nvSpPr>
        <p:spPr>
          <a:xfrm rot="10800000">
            <a:off x="9550400" y="1738313"/>
            <a:ext cx="1920875" cy="792162"/>
          </a:xfrm>
          <a:custGeom>
            <a:avLst/>
            <a:gdLst/>
            <a:ahLst/>
            <a:cxnLst>
              <a:cxn ang="0">
                <a:pos x="0" y="792162"/>
              </a:cxn>
              <a:cxn ang="0">
                <a:pos x="961496" y="719137"/>
              </a:cxn>
              <a:cxn ang="0">
                <a:pos x="1537547" y="503237"/>
              </a:cxn>
              <a:cxn ang="0">
                <a:pos x="1920875" y="0"/>
              </a:cxn>
            </a:cxnLst>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28575" cap="flat" cmpd="sng">
            <a:solidFill>
              <a:schemeClr val="tx1"/>
            </a:solidFill>
            <a:prstDash val="solid"/>
            <a:miter/>
            <a:headEnd type="none" w="med" len="med"/>
            <a:tailEnd type="none" w="med" len="med"/>
          </a:ln>
        </p:spPr>
        <p:txBody>
          <a:bodyPr/>
          <a:p>
            <a:endParaRPr lang="zh-CN" altLang="en-US"/>
          </a:p>
        </p:txBody>
      </p:sp>
      <p:graphicFrame>
        <p:nvGraphicFramePr>
          <p:cNvPr id="67598" name="Object 14"/>
          <p:cNvGraphicFramePr>
            <a:graphicFrameLocks noChangeAspect="1"/>
          </p:cNvGraphicFramePr>
          <p:nvPr/>
        </p:nvGraphicFramePr>
        <p:xfrm>
          <a:off x="2667000" y="4953000"/>
          <a:ext cx="6645275" cy="1190625"/>
        </p:xfrm>
        <a:graphic>
          <a:graphicData uri="http://schemas.openxmlformats.org/presentationml/2006/ole">
            <mc:AlternateContent xmlns:mc="http://schemas.openxmlformats.org/markup-compatibility/2006">
              <mc:Choice xmlns:v="urn:schemas-microsoft-com:vml" Requires="v">
                <p:oleObj spid="_x0000_s3087" name="" r:id="rId2" imgW="2234565" imgH="495300" progId="Equation.3">
                  <p:embed/>
                </p:oleObj>
              </mc:Choice>
              <mc:Fallback>
                <p:oleObj name="" r:id="rId2" imgW="2234565" imgH="495300" progId="Equation.3">
                  <p:embed/>
                  <p:pic>
                    <p:nvPicPr>
                      <p:cNvPr id="0" name="图片 3086"/>
                      <p:cNvPicPr/>
                      <p:nvPr/>
                    </p:nvPicPr>
                    <p:blipFill>
                      <a:blip r:embed="rId3"/>
                      <a:stretch>
                        <a:fillRect/>
                      </a:stretch>
                    </p:blipFill>
                    <p:spPr>
                      <a:xfrm>
                        <a:off x="2667000" y="4953000"/>
                        <a:ext cx="6645275" cy="1190625"/>
                      </a:xfrm>
                      <a:prstGeom prst="rect">
                        <a:avLst/>
                      </a:prstGeom>
                      <a:noFill/>
                      <a:ln w="38100">
                        <a:noFill/>
                        <a:miter/>
                      </a:ln>
                    </p:spPr>
                  </p:pic>
                </p:oleObj>
              </mc:Fallback>
            </mc:AlternateContent>
          </a:graphicData>
        </a:graphic>
      </p:graphicFrame>
      <p:graphicFrame>
        <p:nvGraphicFramePr>
          <p:cNvPr id="67599" name="Object 15"/>
          <p:cNvGraphicFramePr>
            <a:graphicFrameLocks noChangeAspect="1"/>
          </p:cNvGraphicFramePr>
          <p:nvPr/>
        </p:nvGraphicFramePr>
        <p:xfrm>
          <a:off x="8151813" y="3830638"/>
          <a:ext cx="2362200" cy="858837"/>
        </p:xfrm>
        <a:graphic>
          <a:graphicData uri="http://schemas.openxmlformats.org/presentationml/2006/ole">
            <mc:AlternateContent xmlns:mc="http://schemas.openxmlformats.org/markup-compatibility/2006">
              <mc:Choice xmlns:v="urn:schemas-microsoft-com:vml" Requires="v">
                <p:oleObj spid="_x0000_s3089" name="" r:id="rId4" imgW="19507200" imgH="9448800" progId="Equation.3">
                  <p:embed/>
                </p:oleObj>
              </mc:Choice>
              <mc:Fallback>
                <p:oleObj name="" r:id="rId4" imgW="19507200" imgH="9448800" progId="Equation.3">
                  <p:embed/>
                  <p:pic>
                    <p:nvPicPr>
                      <p:cNvPr id="0" name="图片 3088"/>
                      <p:cNvPicPr/>
                      <p:nvPr/>
                    </p:nvPicPr>
                    <p:blipFill>
                      <a:blip r:embed="rId5"/>
                      <a:stretch>
                        <a:fillRect/>
                      </a:stretch>
                    </p:blipFill>
                    <p:spPr>
                      <a:xfrm>
                        <a:off x="8151813" y="3830638"/>
                        <a:ext cx="2362200" cy="858837"/>
                      </a:xfrm>
                      <a:prstGeom prst="rect">
                        <a:avLst/>
                      </a:prstGeom>
                      <a:noFill/>
                      <a:ln w="38100">
                        <a:noFill/>
                        <a:miter/>
                      </a:ln>
                    </p:spPr>
                  </p:pic>
                </p:oleObj>
              </mc:Fallback>
            </mc:AlternateContent>
          </a:graphicData>
        </a:graphic>
      </p:graphicFrame>
      <p:graphicFrame>
        <p:nvGraphicFramePr>
          <p:cNvPr id="67600" name="Object 16"/>
          <p:cNvGraphicFramePr>
            <a:graphicFrameLocks noChangeAspect="1"/>
          </p:cNvGraphicFramePr>
          <p:nvPr/>
        </p:nvGraphicFramePr>
        <p:xfrm>
          <a:off x="5959475" y="2390775"/>
          <a:ext cx="1625600" cy="498475"/>
        </p:xfrm>
        <a:graphic>
          <a:graphicData uri="http://schemas.openxmlformats.org/presentationml/2006/ole">
            <mc:AlternateContent xmlns:mc="http://schemas.openxmlformats.org/markup-compatibility/2006">
              <mc:Choice xmlns:v="urn:schemas-microsoft-com:vml" Requires="v">
                <p:oleObj spid="_x0000_s3088" name="" r:id="rId6" imgW="13411200" imgH="5486400" progId="Equation.3">
                  <p:embed/>
                </p:oleObj>
              </mc:Choice>
              <mc:Fallback>
                <p:oleObj name="" r:id="rId6" imgW="13411200" imgH="5486400" progId="Equation.3">
                  <p:embed/>
                  <p:pic>
                    <p:nvPicPr>
                      <p:cNvPr id="0" name="图片 3087"/>
                      <p:cNvPicPr/>
                      <p:nvPr/>
                    </p:nvPicPr>
                    <p:blipFill>
                      <a:blip r:embed="rId7"/>
                      <a:stretch>
                        <a:fillRect/>
                      </a:stretch>
                    </p:blipFill>
                    <p:spPr>
                      <a:xfrm>
                        <a:off x="5959475" y="2390775"/>
                        <a:ext cx="1625600" cy="498475"/>
                      </a:xfrm>
                      <a:prstGeom prst="rect">
                        <a:avLst/>
                      </a:prstGeom>
                      <a:noFill/>
                      <a:ln w="38100">
                        <a:noFill/>
                        <a:miter/>
                      </a:ln>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波尔兹曼机 Boltzmann Machine</a:t>
            </a:r>
            <a:endParaRPr lang="zh-CN" altLang="en-US" dirty="0">
              <a:ea typeface="宋体" panose="02010600030101010101" pitchFamily="2" charset="-122"/>
            </a:endParaRPr>
          </a:p>
        </p:txBody>
      </p:sp>
      <p:pic>
        <p:nvPicPr>
          <p:cNvPr id="69634" name="Picture 6"/>
          <p:cNvPicPr>
            <a:picLocks noChangeAspect="1"/>
          </p:cNvPicPr>
          <p:nvPr/>
        </p:nvPicPr>
        <p:blipFill>
          <a:blip r:embed="rId1"/>
          <a:stretch>
            <a:fillRect/>
          </a:stretch>
        </p:blipFill>
        <p:spPr>
          <a:xfrm>
            <a:off x="139700" y="3568700"/>
            <a:ext cx="4995863" cy="1947863"/>
          </a:xfrm>
          <a:prstGeom prst="rect">
            <a:avLst/>
          </a:prstGeom>
          <a:noFill/>
          <a:ln w="9525">
            <a:noFill/>
          </a:ln>
        </p:spPr>
      </p:pic>
      <p:sp>
        <p:nvSpPr>
          <p:cNvPr id="69635" name="Rectangle 3"/>
          <p:cNvSpPr>
            <a:spLocks noGrp="1"/>
          </p:cNvSpPr>
          <p:nvPr/>
        </p:nvSpPr>
        <p:spPr>
          <a:xfrm>
            <a:off x="673100" y="1268413"/>
            <a:ext cx="10834688" cy="1873250"/>
          </a:xfrm>
          <a:prstGeom prst="rect">
            <a:avLst/>
          </a:prstGeom>
          <a:noFill/>
          <a:ln w="9525">
            <a:noFill/>
          </a:ln>
        </p:spPr>
        <p:txBody>
          <a:bodyPr anchor="t"/>
          <a:p>
            <a:pPr marL="342900" indent="-342900">
              <a:spcBef>
                <a:spcPct val="20000"/>
              </a:spcBef>
              <a:buClr>
                <a:schemeClr val="accent2"/>
              </a:buClr>
              <a:buFont typeface="Wingdings" panose="05000000000000000000" pitchFamily="2" charset="2"/>
              <a:buChar char="§"/>
            </a:pPr>
            <a:r>
              <a:rPr lang="zh-CN" altLang="en-US" sz="2800" dirty="0">
                <a:solidFill>
                  <a:schemeClr val="accent2"/>
                </a:solidFill>
                <a:latin typeface="Calibri" panose="020F0502020204030204" pitchFamily="2" charset="0"/>
                <a:ea typeface="宋体" panose="02010600030101010101" pitchFamily="2" charset="-122"/>
                <a:sym typeface="Arial" panose="020B0604020202020204" pitchFamily="34" charset="0"/>
              </a:rPr>
              <a:t>结构类似于Hopfield 网络，但它是具有隐单元的反馈互联网络</a:t>
            </a:r>
            <a:endParaRPr lang="zh-CN" altLang="en-US"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a:p>
            <a:pPr marL="342900" indent="-342900">
              <a:spcBef>
                <a:spcPct val="20000"/>
              </a:spcBef>
              <a:buClr>
                <a:schemeClr val="accent2"/>
              </a:buClr>
              <a:buFont typeface="Wingdings" panose="05000000000000000000" pitchFamily="2" charset="2"/>
              <a:buChar char="§"/>
            </a:pPr>
            <a:r>
              <a:rPr lang="zh-CN" altLang="en-US" sz="2800" dirty="0">
                <a:solidFill>
                  <a:schemeClr val="accent2"/>
                </a:solidFill>
                <a:latin typeface="Calibri" panose="020F0502020204030204" pitchFamily="2" charset="0"/>
                <a:ea typeface="宋体" panose="02010600030101010101" pitchFamily="2" charset="-122"/>
                <a:sym typeface="Arial" panose="020B0604020202020204" pitchFamily="34" charset="0"/>
              </a:rPr>
              <a:t>遵循波尔兹曼分布，学习数据的固有内在表示</a:t>
            </a:r>
            <a:endParaRPr lang="en-US" altLang="x-none"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a:p>
            <a:pPr marL="342900" indent="-342900">
              <a:spcBef>
                <a:spcPct val="20000"/>
              </a:spcBef>
              <a:buClr>
                <a:schemeClr val="accent2"/>
              </a:buClr>
              <a:buFont typeface="Wingdings" panose="05000000000000000000" pitchFamily="2" charset="2"/>
              <a:buChar char="§"/>
            </a:pPr>
            <a:endParaRPr lang="en-US" altLang="x-none"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p:txBody>
      </p:sp>
      <p:sp>
        <p:nvSpPr>
          <p:cNvPr id="69636" name="矩形 2"/>
          <p:cNvSpPr/>
          <p:nvPr/>
        </p:nvSpPr>
        <p:spPr>
          <a:xfrm>
            <a:off x="5257800" y="2743200"/>
            <a:ext cx="6621463" cy="2882900"/>
          </a:xfrm>
          <a:prstGeom prst="rect">
            <a:avLst/>
          </a:prstGeom>
          <a:noFill/>
          <a:ln w="9525">
            <a:noFill/>
          </a:ln>
        </p:spPr>
        <p:txBody>
          <a:bodyPr anchor="t">
            <a:spAutoFit/>
          </a:bodyPr>
          <a:p>
            <a:r>
              <a:rPr lang="en-US" altLang="zh-CN"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BM</a:t>
            </a:r>
            <a:r>
              <a:rPr lang="zh-CN" altLang="en-US"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基本原理</a:t>
            </a:r>
            <a:endParaRPr lang="en-US" altLang="x-none"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endParaRPr>
          </a:p>
          <a:p>
            <a:pPr algn="just"/>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Hopfield网络的神经元的结构功能及其在网络中的地位是一样的。</a:t>
            </a:r>
            <a:r>
              <a:rPr lang="zh-CN" altLang="en-US" sz="2000" b="1" dirty="0">
                <a:solidFill>
                  <a:srgbClr val="0070C0"/>
                </a:solidFill>
                <a:latin typeface="Times New Roman" panose="02020603050405020304" pitchFamily="2" charset="0"/>
                <a:ea typeface="宋体" panose="02010600030101010101" pitchFamily="2" charset="-122"/>
                <a:cs typeface="Times New Roman" panose="02020603050405020304" pitchFamily="2" charset="0"/>
              </a:rPr>
              <a:t>但BM中一部分神经元与外部相连,可以起到网络的输入、输出功能,或者严格地说可以受到外部条件的约束。</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另一部分神经元则不与外部相连，因而属于隐单元</a:t>
            </a:r>
            <a:endParaRPr lang="zh-CN" altLang="en-US" sz="2000" b="1" dirty="0">
              <a:latin typeface="Times New Roman" panose="02020603050405020304" pitchFamily="2" charset="0"/>
              <a:ea typeface="宋体" panose="02010600030101010101" pitchFamily="2" charset="-122"/>
              <a:cs typeface="Times New Roman" panose="02020603050405020304" pitchFamily="2" charset="0"/>
            </a:endParaRPr>
          </a:p>
          <a:p>
            <a:pPr algn="just"/>
            <a:r>
              <a:rPr lang="en-US" altLang="zh-CN" sz="2000" b="1" dirty="0">
                <a:latin typeface="Times New Roman" panose="02020603050405020304" pitchFamily="2" charset="0"/>
                <a:ea typeface="楷体" panose="02010609060101010101" pitchFamily="1" charset="-122"/>
              </a:rPr>
              <a:t>2.</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每个神经元只取</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或</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0</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这两种状态：</a:t>
            </a: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algn="just"/>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状态</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代表该神经元处于接通状态，状态</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0</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代表该神经元处于断开状态</a:t>
            </a:r>
            <a:endParaRPr lang="en-US" altLang="x-none" sz="2400" b="1" dirty="0">
              <a:latin typeface="Arial" panose="020B0604020202020204" pitchFamily="34" charset="0"/>
              <a:ea typeface="宋体" panose="02010600030101010101" pitchFamily="2" charset="-122"/>
            </a:endParaRPr>
          </a:p>
          <a:p>
            <a:pPr>
              <a:lnSpc>
                <a:spcPct val="80000"/>
              </a:lnSpc>
              <a:buChar char="•"/>
            </a:pPr>
            <a:endParaRPr lang="en-US" altLang="x-none" sz="2400" b="1" dirty="0">
              <a:latin typeface="Times New Roman" panose="02020603050405020304" pitchFamily="2" charset="0"/>
              <a:ea typeface="Times New Roman" panose="02020603050405020304" pitchFamily="2" charset="0"/>
            </a:endParaRPr>
          </a:p>
        </p:txBody>
      </p:sp>
      <p:sp>
        <p:nvSpPr>
          <p:cNvPr id="69637" name="Text Box 6"/>
          <p:cNvSpPr txBox="1"/>
          <p:nvPr/>
        </p:nvSpPr>
        <p:spPr>
          <a:xfrm>
            <a:off x="914400" y="5715000"/>
            <a:ext cx="2819400" cy="517525"/>
          </a:xfrm>
          <a:prstGeom prst="rect">
            <a:avLst/>
          </a:prstGeom>
          <a:noFill/>
          <a:ln w="9525">
            <a:noFill/>
          </a:ln>
        </p:spPr>
        <p:txBody>
          <a:bodyPr anchor="t">
            <a:spAutoFit/>
          </a:bodyPr>
          <a:p>
            <a:pPr eaLnBrk="0" hangingPunct="0"/>
            <a:r>
              <a:rPr lang="zh-CN" altLang="zh-CN" sz="2400" dirty="0">
                <a:latin typeface="Arial" panose="020B0604020202020204" pitchFamily="34" charset="0"/>
                <a:ea typeface="宋体" panose="02010600030101010101" pitchFamily="2" charset="-122"/>
              </a:rPr>
              <a:t>w</a:t>
            </a:r>
            <a:r>
              <a:rPr lang="zh-CN" altLang="zh-CN" sz="2400" baseline="-25000" dirty="0">
                <a:latin typeface="Arial" panose="020B0604020202020204" pitchFamily="34" charset="0"/>
                <a:ea typeface="宋体" panose="02010600030101010101" pitchFamily="2" charset="-122"/>
              </a:rPr>
              <a:t>ji</a:t>
            </a:r>
            <a:r>
              <a:rPr lang="zh-CN" altLang="zh-CN" sz="2400" dirty="0">
                <a:latin typeface="Arial" panose="020B0604020202020204" pitchFamily="34" charset="0"/>
                <a:ea typeface="宋体" panose="02010600030101010101" pitchFamily="2" charset="-122"/>
              </a:rPr>
              <a:t>= w</a:t>
            </a:r>
            <a:r>
              <a:rPr lang="zh-CN" altLang="zh-CN" sz="2400" baseline="-25000" dirty="0">
                <a:latin typeface="Arial" panose="020B0604020202020204" pitchFamily="34" charset="0"/>
                <a:ea typeface="宋体" panose="02010600030101010101" pitchFamily="2" charset="-122"/>
              </a:rPr>
              <a:t>ij</a:t>
            </a:r>
            <a:r>
              <a:rPr lang="zh-CN" altLang="zh-CN" sz="2400" dirty="0">
                <a:latin typeface="Arial" panose="020B0604020202020204" pitchFamily="34" charset="0"/>
                <a:ea typeface="宋体" panose="02010600030101010101" pitchFamily="2" charset="-122"/>
              </a:rPr>
              <a:t> , w</a:t>
            </a:r>
            <a:r>
              <a:rPr lang="zh-CN" altLang="zh-CN" sz="2400" baseline="-25000" dirty="0">
                <a:latin typeface="Arial" panose="020B0604020202020204" pitchFamily="34" charset="0"/>
                <a:ea typeface="宋体" panose="02010600030101010101" pitchFamily="2" charset="-122"/>
              </a:rPr>
              <a:t>ii</a:t>
            </a:r>
            <a:r>
              <a:rPr lang="zh-CN" altLang="zh-CN" sz="2400" dirty="0">
                <a:latin typeface="Arial" panose="020B0604020202020204" pitchFamily="34" charset="0"/>
                <a:ea typeface="宋体" panose="02010600030101010101" pitchFamily="2" charset="-122"/>
              </a:rPr>
              <a:t> =0</a:t>
            </a:r>
            <a:endParaRPr lang="zh-CN" altLang="zh-CN" sz="2400" dirty="0">
              <a:latin typeface="Arial" panose="020B0604020202020204" pitchFamily="34" charset="0"/>
              <a:ea typeface="宋体" panose="02010600030101010101" pitchFamily="2" charset="-122"/>
            </a:endParaRPr>
          </a:p>
        </p:txBody>
      </p:sp>
      <p:sp>
        <p:nvSpPr>
          <p:cNvPr id="67591" name="Text Box 7"/>
          <p:cNvSpPr txBox="1"/>
          <p:nvPr/>
        </p:nvSpPr>
        <p:spPr>
          <a:xfrm>
            <a:off x="5334000" y="5791200"/>
            <a:ext cx="5362575" cy="460375"/>
          </a:xfrm>
          <a:prstGeom prst="rect">
            <a:avLst/>
          </a:prstGeom>
          <a:solidFill>
            <a:schemeClr val="accent1"/>
          </a:solidFill>
          <a:ln w="9525">
            <a:noFill/>
          </a:ln>
        </p:spPr>
        <p:txBody>
          <a:bodyPr wrap="none" lIns="90170" tIns="46990" rIns="90170" bIns="46990" anchor="t">
            <a:spAutoFit/>
          </a:bodyPr>
          <a:p>
            <a:pPr eaLnBrk="0" hangingPunct="0"/>
            <a:r>
              <a:rPr lang="zh-CN" altLang="en-US" sz="2400" dirty="0">
                <a:latin typeface="Arial" panose="020B0604020202020204" pitchFamily="34" charset="0"/>
                <a:ea typeface="宋体" panose="02010600030101010101" pitchFamily="2" charset="-122"/>
              </a:rPr>
              <a:t>网络结构复杂、训练代价大、局部极小</a:t>
            </a:r>
            <a:endParaRPr lang="zh-CN" altLang="en-US" sz="24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1"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受限波尔兹曼机 Restricted Boltzmann Machines</a:t>
            </a:r>
            <a:endParaRPr lang="zh-CN" altLang="en-US" dirty="0">
              <a:ea typeface="宋体" panose="02010600030101010101" pitchFamily="2" charset="-122"/>
            </a:endParaRPr>
          </a:p>
        </p:txBody>
      </p:sp>
      <p:sp>
        <p:nvSpPr>
          <p:cNvPr id="71682" name="Rectangle 3"/>
          <p:cNvSpPr>
            <a:spLocks noGrp="1"/>
          </p:cNvSpPr>
          <p:nvPr>
            <p:ph idx="1"/>
          </p:nvPr>
        </p:nvSpPr>
        <p:spPr/>
        <p:txBody>
          <a:bodyPr wrap="square" lIns="91436" tIns="45718" rIns="91436" bIns="45718" anchor="t"/>
          <a:p>
            <a:pPr eaLnBrk="1" hangingPunct="1"/>
            <a:r>
              <a:rPr lang="zh-CN" altLang="zh-CN" dirty="0">
                <a:ea typeface="宋体" panose="02010600030101010101" pitchFamily="2" charset="-122"/>
              </a:rPr>
              <a:t>Restricted Boltzmann Machine(RBM)</a:t>
            </a:r>
            <a:endParaRPr lang="zh-CN" altLang="zh-CN" dirty="0">
              <a:ea typeface="宋体" panose="02010600030101010101" pitchFamily="2" charset="-122"/>
            </a:endParaRPr>
          </a:p>
          <a:p>
            <a:pPr lvl="1" eaLnBrk="1" hangingPunct="1"/>
            <a:r>
              <a:rPr lang="zh-CN" altLang="en-US" dirty="0">
                <a:ea typeface="宋体" panose="02010600030101010101" pitchFamily="2" charset="-122"/>
              </a:rPr>
              <a:t>通过输入数据集学习概率分布的随机生成神经网络</a:t>
            </a:r>
            <a:endParaRPr lang="zh-CN" altLang="en-US" dirty="0">
              <a:ea typeface="宋体" panose="02010600030101010101" pitchFamily="2" charset="-122"/>
            </a:endParaRPr>
          </a:p>
        </p:txBody>
      </p:sp>
      <p:pic>
        <p:nvPicPr>
          <p:cNvPr id="71683" name="Picture 7"/>
          <p:cNvPicPr>
            <a:picLocks noChangeAspect="1"/>
          </p:cNvPicPr>
          <p:nvPr/>
        </p:nvPicPr>
        <p:blipFill>
          <a:blip r:embed="rId1"/>
          <a:stretch>
            <a:fillRect/>
          </a:stretch>
        </p:blipFill>
        <p:spPr>
          <a:xfrm>
            <a:off x="1066800" y="3200400"/>
            <a:ext cx="5268913" cy="2116138"/>
          </a:xfrm>
          <a:prstGeom prst="rect">
            <a:avLst/>
          </a:prstGeom>
          <a:noFill/>
          <a:ln w="9525">
            <a:noFill/>
          </a:ln>
        </p:spPr>
      </p:pic>
      <p:sp>
        <p:nvSpPr>
          <p:cNvPr id="71684" name="矩形 1"/>
          <p:cNvSpPr/>
          <p:nvPr/>
        </p:nvSpPr>
        <p:spPr>
          <a:xfrm>
            <a:off x="6959600" y="3094038"/>
            <a:ext cx="4513263" cy="950912"/>
          </a:xfrm>
          <a:prstGeom prst="rect">
            <a:avLst/>
          </a:prstGeom>
          <a:noFill/>
          <a:ln w="9525">
            <a:noFill/>
          </a:ln>
        </p:spPr>
        <p:txBody>
          <a:bodyPr anchor="t">
            <a:spAutoFit/>
          </a:bodyPr>
          <a:p>
            <a:pPr>
              <a:lnSpc>
                <a:spcPct val="80000"/>
              </a:lnSpc>
            </a:pPr>
            <a:endParaRPr lang="zh-CN" altLang="en-US" dirty="0">
              <a:latin typeface="楷体" panose="02010609060101010101" pitchFamily="1" charset="-122"/>
              <a:ea typeface="楷体" panose="02010609060101010101" pitchFamily="1" charset="-122"/>
            </a:endParaRPr>
          </a:p>
          <a:p>
            <a:pPr algn="just">
              <a:lnSpc>
                <a:spcPct val="150000"/>
              </a:lnSpc>
            </a:pPr>
            <a:r>
              <a:rPr lang="en-US" altLang="zh-CN" sz="2800" u="sng" dirty="0">
                <a:solidFill>
                  <a:srgbClr val="000099"/>
                </a:solidFill>
                <a:latin typeface="Times New Roman" panose="02020603050405020304" pitchFamily="2" charset="0"/>
                <a:ea typeface="楷体" panose="02010609060101010101" pitchFamily="1" charset="-122"/>
              </a:rPr>
              <a:t>RBM</a:t>
            </a:r>
            <a:r>
              <a:rPr lang="zh-CN" altLang="en-US" sz="2800" u="sng" dirty="0">
                <a:solidFill>
                  <a:srgbClr val="000099"/>
                </a:solidFill>
                <a:latin typeface="Times New Roman" panose="02020603050405020304" pitchFamily="2" charset="0"/>
                <a:ea typeface="楷体" panose="02010609060101010101" pitchFamily="1" charset="-122"/>
              </a:rPr>
              <a:t>结构：</a:t>
            </a:r>
            <a:endParaRPr lang="en-US" altLang="x-none" sz="2800" u="sng" dirty="0">
              <a:solidFill>
                <a:srgbClr val="000099"/>
              </a:solidFill>
              <a:latin typeface="Times New Roman" panose="02020603050405020304" pitchFamily="2" charset="0"/>
              <a:ea typeface="楷体" panose="02010609060101010101" pitchFamily="1" charset="-122"/>
            </a:endParaRPr>
          </a:p>
        </p:txBody>
      </p:sp>
      <p:sp>
        <p:nvSpPr>
          <p:cNvPr id="71685" name="矩形 2"/>
          <p:cNvSpPr/>
          <p:nvPr/>
        </p:nvSpPr>
        <p:spPr>
          <a:xfrm>
            <a:off x="7086600" y="3962400"/>
            <a:ext cx="2743200" cy="1325563"/>
          </a:xfrm>
          <a:prstGeom prst="rect">
            <a:avLst/>
          </a:prstGeom>
          <a:noFill/>
          <a:ln w="9525">
            <a:noFill/>
          </a:ln>
        </p:spPr>
        <p:txBody>
          <a:bodyPr anchor="t">
            <a:spAutoFit/>
          </a:bodyPr>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一个可见层</a:t>
            </a:r>
            <a:endParaRPr lang="en-US" altLang="x-none" b="1" dirty="0">
              <a:latin typeface="宋体" panose="02010600030101010101" pitchFamily="2" charset="-122"/>
              <a:ea typeface="宋体" panose="02010600030101010101" pitchFamily="2" charset="-122"/>
              <a:cs typeface="Times New Roman" panose="02020603050405020304" pitchFamily="2" charset="0"/>
            </a:endParaRPr>
          </a:p>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一个隐层</a:t>
            </a:r>
            <a:endParaRPr lang="en-US" altLang="x-none" b="1" dirty="0">
              <a:latin typeface="宋体" panose="02010600030101010101" pitchFamily="2" charset="-122"/>
              <a:ea typeface="宋体" panose="02010600030101010101" pitchFamily="2" charset="-122"/>
              <a:cs typeface="Times New Roman" panose="02020603050405020304" pitchFamily="2" charset="0"/>
            </a:endParaRPr>
          </a:p>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层内无连接</a:t>
            </a:r>
            <a:endParaRPr lang="en-US" altLang="x-none" b="1" dirty="0">
              <a:latin typeface="宋体" panose="02010600030101010101" pitchFamily="2" charset="-122"/>
              <a:ea typeface="Times New Roman" panose="02020603050405020304" pitchFamily="2"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29" name="Picture 4"/>
          <p:cNvPicPr>
            <a:picLocks noChangeAspect="1"/>
          </p:cNvPicPr>
          <p:nvPr/>
        </p:nvPicPr>
        <p:blipFill>
          <a:blip r:embed="rId1"/>
          <a:srcRect l="27525" t="39583" r="39677" b="12500"/>
          <a:stretch>
            <a:fillRect/>
          </a:stretch>
        </p:blipFill>
        <p:spPr>
          <a:xfrm>
            <a:off x="228600" y="1828800"/>
            <a:ext cx="5689600" cy="3505200"/>
          </a:xfrm>
          <a:prstGeom prst="rect">
            <a:avLst/>
          </a:prstGeom>
          <a:noFill/>
          <a:ln w="9525">
            <a:noFill/>
          </a:ln>
        </p:spPr>
      </p:pic>
      <p:sp>
        <p:nvSpPr>
          <p:cNvPr id="73730" name="矩形 2"/>
          <p:cNvSpPr/>
          <p:nvPr/>
        </p:nvSpPr>
        <p:spPr>
          <a:xfrm>
            <a:off x="5883275" y="1936750"/>
            <a:ext cx="6262688" cy="3230563"/>
          </a:xfrm>
          <a:prstGeom prst="rect">
            <a:avLst/>
          </a:prstGeom>
          <a:noFill/>
          <a:ln w="9525">
            <a:noFill/>
          </a:ln>
        </p:spPr>
        <p:txBody>
          <a:bodyPr anchor="t">
            <a:spAutoFit/>
          </a:bodyPr>
          <a:p>
            <a:pPr marL="342900" indent="-342900">
              <a:buChar char="•"/>
            </a:pPr>
            <a:r>
              <a:rPr lang="zh-CN" altLang="en-US" sz="2400" dirty="0">
                <a:latin typeface="Times New Roman" panose="02020603050405020304" pitchFamily="2" charset="0"/>
                <a:ea typeface="宋体" panose="02010600030101010101" pitchFamily="2" charset="-122"/>
                <a:cs typeface="Times New Roman" panose="02020603050405020304" pitchFamily="2" charset="0"/>
              </a:rPr>
              <a:t>二层图：</a:t>
            </a:r>
            <a:endParaRPr lang="en-US" altLang="x-none" sz="2400"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     一层是可视层，即输入数据层</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(v)  </a:t>
            </a:r>
            <a:endParaRPr lang="en-US" altLang="zh-CN"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一层是隐藏层</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(h)</a:t>
            </a:r>
            <a:endParaRPr lang="en-US" altLang="zh-CN"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2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所有的节点都是二值变量</a:t>
            </a:r>
            <a:endParaRPr lang="zh-CN" altLang="en-US"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RBM</a:t>
            </a:r>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中，隐单元在给定可视单元情况下，条件独立</a:t>
            </a: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zh-CN" sz="2000" b="1" dirty="0">
              <a:latin typeface="Times New Roman" panose="02020603050405020304" pitchFamily="2" charset="0"/>
              <a:ea typeface="Times New Roman" panose="02020603050405020304" pitchFamily="2" charset="0"/>
            </a:endParaRPr>
          </a:p>
        </p:txBody>
      </p:sp>
      <p:sp>
        <p:nvSpPr>
          <p:cNvPr id="73731" name="灯片编号占位符 2"/>
          <p:cNvSpPr txBox="1">
            <a:spLocks noGrp="1"/>
          </p:cNvSpPr>
          <p:nvPr/>
        </p:nvSpPr>
        <p:spPr>
          <a:xfrm>
            <a:off x="8737600" y="6245225"/>
            <a:ext cx="2844800" cy="476250"/>
          </a:xfrm>
          <a:prstGeom prst="rect">
            <a:avLst/>
          </a:prstGeom>
          <a:noFill/>
          <a:ln w="9525">
            <a:noFill/>
          </a:ln>
        </p:spPr>
        <p:txBody>
          <a:bodyPr anchor="t"/>
          <a:p>
            <a:pPr algn="r"/>
            <a:fld id="{9A0DB2DC-4C9A-4742-B13C-FB6460FD3503}" type="slidenum">
              <a:rPr lang="en-US" altLang="zh-CN" sz="1400" b="1" dirty="0">
                <a:latin typeface="Arial" panose="020B0604020202020204" pitchFamily="34" charset="0"/>
                <a:ea typeface="宋体" panose="02010600030101010101" pitchFamily="2" charset="-122"/>
              </a:rPr>
            </a:fld>
            <a:endParaRPr lang="en-US" altLang="zh-CN" sz="1400" b="1" dirty="0">
              <a:latin typeface="Arial" panose="020B0604020202020204" pitchFamily="34" charset="0"/>
              <a:ea typeface="宋体" panose="02010600030101010101" pitchFamily="2" charset="-122"/>
            </a:endParaRPr>
          </a:p>
        </p:txBody>
      </p:sp>
      <p:pic>
        <p:nvPicPr>
          <p:cNvPr id="73732" name="Picture 7"/>
          <p:cNvPicPr>
            <a:picLocks noChangeAspect="1"/>
          </p:cNvPicPr>
          <p:nvPr/>
        </p:nvPicPr>
        <p:blipFill>
          <a:blip r:embed="rId2"/>
          <a:stretch>
            <a:fillRect/>
          </a:stretch>
        </p:blipFill>
        <p:spPr>
          <a:xfrm>
            <a:off x="6477000" y="3657600"/>
            <a:ext cx="4225925" cy="376238"/>
          </a:xfrm>
          <a:prstGeom prst="rect">
            <a:avLst/>
          </a:prstGeom>
          <a:noFill/>
          <a:ln w="9525">
            <a:noFill/>
          </a:ln>
        </p:spPr>
      </p:pic>
      <p:sp>
        <p:nvSpPr>
          <p:cNvPr id="73733" name="Rectangle 6"/>
          <p:cNvSpPr>
            <a:spLocks noGrp="1"/>
          </p:cNvSpPr>
          <p:nvPr/>
        </p:nvSpPr>
        <p:spPr>
          <a:xfrm>
            <a:off x="0" y="-25400"/>
            <a:ext cx="12192000" cy="1143000"/>
          </a:xfrm>
          <a:prstGeom prst="rect">
            <a:avLst/>
          </a:prstGeom>
          <a:noFill/>
          <a:ln w="9525">
            <a:noFill/>
          </a:ln>
        </p:spPr>
        <p:txBody>
          <a:bodyPr lIns="91436" tIns="45718" rIns="91436" bIns="45718" anchor="ctr"/>
          <a:p>
            <a:pPr algn="ctr"/>
            <a:r>
              <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rPr>
              <a:t>受限波尔兹曼机 </a:t>
            </a:r>
            <a:endPar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矩形 9"/>
          <p:cNvSpPr/>
          <p:nvPr/>
        </p:nvSpPr>
        <p:spPr>
          <a:xfrm>
            <a:off x="1008063" y="2708275"/>
            <a:ext cx="10464800" cy="822325"/>
          </a:xfrm>
          <a:prstGeom prst="rect">
            <a:avLst/>
          </a:prstGeom>
          <a:noFill/>
          <a:ln w="9525">
            <a:noFill/>
          </a:ln>
        </p:spPr>
        <p:txBody>
          <a:bodyPr anchor="t">
            <a:spAutoFit/>
          </a:bodyPr>
          <a:p>
            <a:pPr algn="just">
              <a:lnSpc>
                <a:spcPct val="120000"/>
              </a:lnSpc>
            </a:pP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RBM</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的参数                              ，均为实数，</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W</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ij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表示可见单元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和隐单元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之间的连接权重，</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b</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a</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分别表示可见单元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和隐单元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的偏置。</a:t>
            </a:r>
            <a:endParaRPr lang="zh-CN" altLang="en-US" sz="2000" b="1" dirty="0">
              <a:latin typeface="Times New Roman" panose="02020603050405020304" pitchFamily="2" charset="0"/>
              <a:ea typeface="Times New Roman" panose="02020603050405020304" pitchFamily="2" charset="0"/>
            </a:endParaRPr>
          </a:p>
        </p:txBody>
      </p:sp>
      <p:sp>
        <p:nvSpPr>
          <p:cNvPr id="75778" name="Rectangle 3"/>
          <p:cNvSpPr>
            <a:spLocks noGrp="1"/>
          </p:cNvSpPr>
          <p:nvPr>
            <p:ph type="body"/>
          </p:nvPr>
        </p:nvSpPr>
        <p:spPr>
          <a:xfrm>
            <a:off x="527050" y="1196975"/>
            <a:ext cx="11439525" cy="503238"/>
          </a:xfrm>
        </p:spPr>
        <p:txBody>
          <a:bodyPr wrap="square" lIns="91436" tIns="45718" rIns="91436" bIns="45718" anchor="t"/>
          <a:p>
            <a:pPr eaLnBrk="1" hangingPunct="1"/>
            <a:r>
              <a:rPr lang="zh-CN" altLang="en-US" sz="2800" dirty="0">
                <a:latin typeface="Times New Roman" panose="02020603050405020304" pitchFamily="2" charset="0"/>
                <a:ea typeface="宋体" panose="02010600030101010101" pitchFamily="2" charset="-122"/>
              </a:rPr>
              <a:t>定义联合组态（</a:t>
            </a:r>
            <a:r>
              <a:rPr lang="en-US" altLang="zh-CN" sz="2800" dirty="0">
                <a:latin typeface="Times New Roman" panose="02020603050405020304" pitchFamily="2" charset="0"/>
                <a:ea typeface="宋体" panose="02010600030101010101" pitchFamily="2" charset="-122"/>
              </a:rPr>
              <a:t>jointconfiguration</a:t>
            </a:r>
            <a:r>
              <a:rPr lang="zh-CN" altLang="en-US" sz="2800" dirty="0">
                <a:latin typeface="Times New Roman" panose="02020603050405020304" pitchFamily="2" charset="0"/>
                <a:ea typeface="宋体" panose="02010600030101010101" pitchFamily="2" charset="-122"/>
              </a:rPr>
              <a:t>）能量：</a:t>
            </a:r>
            <a:endParaRPr lang="zh-CN" altLang="en-US" sz="2800" dirty="0">
              <a:latin typeface="Times New Roman" panose="02020603050405020304" pitchFamily="2" charset="0"/>
              <a:ea typeface="宋体" panose="02010600030101010101" pitchFamily="2" charset="-122"/>
            </a:endParaRPr>
          </a:p>
        </p:txBody>
      </p:sp>
      <p:pic>
        <p:nvPicPr>
          <p:cNvPr id="75779" name="Picture 8"/>
          <p:cNvPicPr>
            <a:picLocks noChangeAspect="1"/>
          </p:cNvPicPr>
          <p:nvPr/>
        </p:nvPicPr>
        <p:blipFill>
          <a:blip r:embed="rId1"/>
          <a:stretch>
            <a:fillRect/>
          </a:stretch>
        </p:blipFill>
        <p:spPr>
          <a:xfrm>
            <a:off x="2514600" y="2773363"/>
            <a:ext cx="2235200" cy="352425"/>
          </a:xfrm>
          <a:prstGeom prst="rect">
            <a:avLst/>
          </a:prstGeom>
          <a:noFill/>
          <a:ln w="9525">
            <a:noFill/>
          </a:ln>
        </p:spPr>
      </p:pic>
      <p:sp>
        <p:nvSpPr>
          <p:cNvPr id="75780" name="矩形 2"/>
          <p:cNvSpPr/>
          <p:nvPr/>
        </p:nvSpPr>
        <p:spPr>
          <a:xfrm>
            <a:off x="1219200" y="3810000"/>
            <a:ext cx="8388350" cy="427038"/>
          </a:xfrm>
          <a:prstGeom prst="rect">
            <a:avLst/>
          </a:prstGeom>
          <a:noFill/>
          <a:ln w="9525">
            <a:noFill/>
          </a:ln>
        </p:spPr>
        <p:txBody>
          <a:bodyPr anchor="t">
            <a:spAutoFit/>
          </a:bodyPr>
          <a:p>
            <a:pPr marL="285750" indent="-285750" algn="just">
              <a:buChar char="•"/>
            </a:pPr>
            <a:r>
              <a:rPr lang="zh-CN" altLang="en-US" sz="2200" b="1" dirty="0">
                <a:latin typeface="Arial" panose="020B0604020202020204" pitchFamily="34" charset="0"/>
                <a:ea typeface="宋体" panose="02010600030101010101" pitchFamily="2" charset="-122"/>
              </a:rPr>
              <a:t>当参数确定时，基于该能量函数，得到 </a:t>
            </a:r>
            <a:r>
              <a:rPr lang="en-US" altLang="zh-CN" sz="2200" b="1" dirty="0">
                <a:latin typeface="Times New Roman" panose="02020603050405020304" pitchFamily="2" charset="0"/>
                <a:ea typeface="宋体" panose="02010600030101010101" pitchFamily="2" charset="-122"/>
                <a:cs typeface="Times New Roman" panose="02020603050405020304" pitchFamily="2" charset="0"/>
              </a:rPr>
              <a:t>(v,h)</a:t>
            </a:r>
            <a:r>
              <a:rPr lang="zh-CN" altLang="en-US" sz="2200" b="1" dirty="0">
                <a:latin typeface="Arial" panose="020B0604020202020204" pitchFamily="34" charset="0"/>
                <a:ea typeface="宋体" panose="02010600030101010101" pitchFamily="2" charset="-122"/>
              </a:rPr>
              <a:t>的联合概率分布</a:t>
            </a:r>
            <a:endParaRPr lang="zh-CN" altLang="en-US" sz="2200" dirty="0">
              <a:latin typeface="Arial" panose="020B0604020202020204" pitchFamily="34" charset="0"/>
              <a:ea typeface="宋体" panose="02010600030101010101" pitchFamily="2" charset="-122"/>
            </a:endParaRPr>
          </a:p>
        </p:txBody>
      </p:sp>
      <p:sp>
        <p:nvSpPr>
          <p:cNvPr id="75781" name="Rectangle 7"/>
          <p:cNvSpPr>
            <a:spLocks noGrp="1"/>
          </p:cNvSpPr>
          <p:nvPr/>
        </p:nvSpPr>
        <p:spPr>
          <a:xfrm>
            <a:off x="0" y="-25400"/>
            <a:ext cx="12192000" cy="1143000"/>
          </a:xfrm>
          <a:prstGeom prst="rect">
            <a:avLst/>
          </a:prstGeom>
          <a:noFill/>
          <a:ln w="9525">
            <a:noFill/>
          </a:ln>
        </p:spPr>
        <p:txBody>
          <a:bodyPr lIns="91436" tIns="45718" rIns="91436" bIns="45718" anchor="ctr"/>
          <a:p>
            <a:pPr algn="ctr"/>
            <a:r>
              <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rPr>
              <a:t>受限波尔兹曼机 </a:t>
            </a:r>
            <a:endPar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endParaRPr>
          </a:p>
        </p:txBody>
      </p:sp>
      <p:pic>
        <p:nvPicPr>
          <p:cNvPr id="75782" name="Picture 8"/>
          <p:cNvPicPr>
            <a:picLocks noChangeAspect="1"/>
          </p:cNvPicPr>
          <p:nvPr/>
        </p:nvPicPr>
        <p:blipFill>
          <a:blip r:embed="rId2"/>
          <a:stretch>
            <a:fillRect/>
          </a:stretch>
        </p:blipFill>
        <p:spPr>
          <a:xfrm>
            <a:off x="1676400" y="4419600"/>
            <a:ext cx="8624888" cy="876300"/>
          </a:xfrm>
          <a:prstGeom prst="rect">
            <a:avLst/>
          </a:prstGeom>
          <a:noFill/>
          <a:ln w="9525">
            <a:noFill/>
          </a:ln>
        </p:spPr>
      </p:pic>
      <p:pic>
        <p:nvPicPr>
          <p:cNvPr id="75783" name="Picture 9"/>
          <p:cNvPicPr>
            <a:picLocks noChangeAspect="1"/>
          </p:cNvPicPr>
          <p:nvPr/>
        </p:nvPicPr>
        <p:blipFill>
          <a:blip r:embed="rId3"/>
          <a:stretch>
            <a:fillRect/>
          </a:stretch>
        </p:blipFill>
        <p:spPr>
          <a:xfrm>
            <a:off x="1828800" y="5562600"/>
            <a:ext cx="3962400" cy="665163"/>
          </a:xfrm>
          <a:prstGeom prst="rect">
            <a:avLst/>
          </a:prstGeom>
          <a:noFill/>
          <a:ln w="9525">
            <a:noFill/>
          </a:ln>
        </p:spPr>
      </p:pic>
      <p:pic>
        <p:nvPicPr>
          <p:cNvPr id="75784" name="图片 3"/>
          <p:cNvPicPr>
            <a:picLocks noChangeAspect="1"/>
          </p:cNvPicPr>
          <p:nvPr/>
        </p:nvPicPr>
        <p:blipFill>
          <a:blip r:embed="rId4"/>
          <a:stretch>
            <a:fillRect/>
          </a:stretch>
        </p:blipFill>
        <p:spPr>
          <a:xfrm>
            <a:off x="2006600" y="1800225"/>
            <a:ext cx="5354638" cy="808038"/>
          </a:xfrm>
          <a:prstGeom prst="rect">
            <a:avLst/>
          </a:prstGeom>
          <a:noFill/>
          <a:ln w="9525">
            <a:noFill/>
          </a:ln>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受限波尔兹曼机</a:t>
            </a:r>
            <a:endParaRPr lang="zh-CN" altLang="en-US" dirty="0">
              <a:ea typeface="宋体" panose="02010600030101010101" pitchFamily="2" charset="-122"/>
            </a:endParaRPr>
          </a:p>
        </p:txBody>
      </p:sp>
      <p:sp>
        <p:nvSpPr>
          <p:cNvPr id="7782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学习目标：极大似然</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lvl="1" eaLnBrk="1" hangingPunct="1"/>
            <a:r>
              <a:rPr lang="zh-CN" altLang="en-US" dirty="0">
                <a:ea typeface="宋体" panose="02010600030101010101" pitchFamily="2" charset="-122"/>
              </a:rPr>
              <a:t>给定N个样本</a:t>
            </a:r>
            <a:endParaRPr lang="zh-CN" altLang="en-US" dirty="0">
              <a:ea typeface="宋体" panose="02010600030101010101" pitchFamily="2" charset="-122"/>
            </a:endParaRPr>
          </a:p>
        </p:txBody>
      </p:sp>
      <p:graphicFrame>
        <p:nvGraphicFramePr>
          <p:cNvPr id="77827" name="Object 5">
            <a:hlinkClick r:id="" action="ppaction://ole?verb="/>
          </p:cNvPr>
          <p:cNvGraphicFramePr>
            <a:graphicFrameLocks noChangeAspect="1"/>
          </p:cNvGraphicFramePr>
          <p:nvPr/>
        </p:nvGraphicFramePr>
        <p:xfrm>
          <a:off x="1524000" y="3651250"/>
          <a:ext cx="2819400" cy="1019175"/>
        </p:xfrm>
        <a:graphic>
          <a:graphicData uri="http://schemas.openxmlformats.org/presentationml/2006/ole">
            <mc:AlternateContent xmlns:mc="http://schemas.openxmlformats.org/markup-compatibility/2006">
              <mc:Choice xmlns:v="urn:schemas-microsoft-com:vml" Requires="v">
                <p:oleObj spid="_x0000_s3090" name="" r:id="rId1" imgW="1194435" imgH="431800" progId="Equation.KSEE3">
                  <p:embed/>
                </p:oleObj>
              </mc:Choice>
              <mc:Fallback>
                <p:oleObj name="" r:id="rId1" imgW="1194435" imgH="431800" progId="Equation.KSEE3">
                  <p:embed/>
                  <p:pic>
                    <p:nvPicPr>
                      <p:cNvPr id="0" name="图片 3089"/>
                      <p:cNvPicPr/>
                      <p:nvPr/>
                    </p:nvPicPr>
                    <p:blipFill>
                      <a:blip r:embed="rId2"/>
                      <a:stretch>
                        <a:fillRect/>
                      </a:stretch>
                    </p:blipFill>
                    <p:spPr>
                      <a:xfrm>
                        <a:off x="1524000" y="3651250"/>
                        <a:ext cx="2819400" cy="1019175"/>
                      </a:xfrm>
                      <a:prstGeom prst="rect">
                        <a:avLst/>
                      </a:prstGeom>
                      <a:noFill/>
                      <a:ln w="38100">
                        <a:noFill/>
                        <a:miter/>
                      </a:ln>
                    </p:spPr>
                  </p:pic>
                </p:oleObj>
              </mc:Fallback>
            </mc:AlternateContent>
          </a:graphicData>
        </a:graphic>
      </p:graphicFrame>
      <p:pic>
        <p:nvPicPr>
          <p:cNvPr id="77828" name="Picture 6"/>
          <p:cNvPicPr>
            <a:picLocks noChangeAspect="1"/>
          </p:cNvPicPr>
          <p:nvPr/>
        </p:nvPicPr>
        <p:blipFill>
          <a:blip r:embed="rId3"/>
          <a:stretch>
            <a:fillRect/>
          </a:stretch>
        </p:blipFill>
        <p:spPr>
          <a:xfrm>
            <a:off x="5562600" y="3276600"/>
            <a:ext cx="5257800" cy="3063875"/>
          </a:xfrm>
          <a:prstGeom prst="rect">
            <a:avLst/>
          </a:prstGeom>
          <a:noFill/>
          <a:ln w="9525">
            <a:noFill/>
          </a:ln>
        </p:spPr>
      </p:pic>
      <p:pic>
        <p:nvPicPr>
          <p:cNvPr id="77829" name="图片 2"/>
          <p:cNvPicPr>
            <a:picLocks noChangeAspect="1"/>
          </p:cNvPicPr>
          <p:nvPr/>
        </p:nvPicPr>
        <p:blipFill>
          <a:blip r:embed="rId4"/>
          <a:stretch>
            <a:fillRect/>
          </a:stretch>
        </p:blipFill>
        <p:spPr>
          <a:xfrm>
            <a:off x="1882775" y="2049463"/>
            <a:ext cx="1900238" cy="75565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49" name="Picture 2"/>
          <p:cNvPicPr>
            <a:picLocks noChangeAspect="1"/>
          </p:cNvPicPr>
          <p:nvPr/>
        </p:nvPicPr>
        <p:blipFill>
          <a:blip r:embed="rId1"/>
          <a:stretch>
            <a:fillRect/>
          </a:stretch>
        </p:blipFill>
        <p:spPr>
          <a:xfrm>
            <a:off x="4495800" y="2590800"/>
            <a:ext cx="7391400" cy="4084638"/>
          </a:xfrm>
          <a:prstGeom prst="rect">
            <a:avLst/>
          </a:prstGeom>
          <a:noFill/>
          <a:ln w="9525">
            <a:noFill/>
          </a:ln>
        </p:spPr>
      </p:pic>
      <p:sp>
        <p:nvSpPr>
          <p:cNvPr id="78850" name="Rectangle 3"/>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78851" name="Rectangle 4"/>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极大似然</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v 为观测变量，h 为隐变量，其能量函数为：E(v, h; θ)</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概率值：</a:t>
            </a:r>
            <a:endParaRPr lang="zh-CN" altLang="en-US" dirty="0">
              <a:ea typeface="宋体" panose="02010600030101010101" pitchFamily="2" charset="-122"/>
            </a:endParaRPr>
          </a:p>
          <a:p>
            <a:pPr lvl="1" eaLnBrk="1" hangingPunct="1">
              <a:buNone/>
            </a:pPr>
            <a:r>
              <a:rPr lang="zh-CN" altLang="en-US" dirty="0">
                <a:ea typeface="宋体" panose="02010600030101010101" pitchFamily="2" charset="-122"/>
              </a:rPr>
              <a:t>	</a:t>
            </a:r>
            <a:r>
              <a:rPr lang="zh-CN" altLang="en-US" dirty="0">
                <a:solidFill>
                  <a:srgbClr val="0000FF"/>
                </a:solidFill>
                <a:ea typeface="宋体" panose="02010600030101010101" pitchFamily="2" charset="-122"/>
              </a:rPr>
              <a:t>p(v,h), p(v), p(h), p(v|h), p(h|v)</a:t>
            </a:r>
            <a:endParaRPr lang="zh-CN" altLang="en-US" dirty="0">
              <a:solidFill>
                <a:srgbClr val="0000FF"/>
              </a:solidFill>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7987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极大似然</a:t>
            </a:r>
            <a:endParaRPr lang="zh-CN" altLang="en-US" dirty="0">
              <a:ea typeface="宋体" panose="02010600030101010101" pitchFamily="2" charset="-122"/>
            </a:endParaRPr>
          </a:p>
        </p:txBody>
      </p:sp>
      <p:pic>
        <p:nvPicPr>
          <p:cNvPr id="79875" name="Picture 4"/>
          <p:cNvPicPr>
            <a:picLocks noChangeAspect="1"/>
          </p:cNvPicPr>
          <p:nvPr/>
        </p:nvPicPr>
        <p:blipFill>
          <a:blip r:embed="rId1"/>
          <a:stretch>
            <a:fillRect/>
          </a:stretch>
        </p:blipFill>
        <p:spPr>
          <a:xfrm>
            <a:off x="2971800" y="1752600"/>
            <a:ext cx="6362700" cy="890588"/>
          </a:xfrm>
          <a:prstGeom prst="rect">
            <a:avLst/>
          </a:prstGeom>
          <a:noFill/>
          <a:ln w="9525">
            <a:noFill/>
          </a:ln>
        </p:spPr>
      </p:pic>
      <p:pic>
        <p:nvPicPr>
          <p:cNvPr id="79876" name="Picture 5"/>
          <p:cNvPicPr>
            <a:picLocks noChangeAspect="1"/>
          </p:cNvPicPr>
          <p:nvPr/>
        </p:nvPicPr>
        <p:blipFill>
          <a:blip r:embed="rId2"/>
          <a:stretch>
            <a:fillRect/>
          </a:stretch>
        </p:blipFill>
        <p:spPr>
          <a:xfrm>
            <a:off x="2362200" y="3124200"/>
            <a:ext cx="8229600" cy="3638550"/>
          </a:xfrm>
          <a:prstGeom prst="rect">
            <a:avLst/>
          </a:prstGeom>
          <a:noFill/>
          <a:ln w="9525">
            <a:noFill/>
          </a:ln>
        </p:spPr>
      </p:pic>
      <p:sp>
        <p:nvSpPr>
          <p:cNvPr id="79877" name="AutoShape 6"/>
          <p:cNvSpPr/>
          <p:nvPr/>
        </p:nvSpPr>
        <p:spPr>
          <a:xfrm>
            <a:off x="6019800" y="2667000"/>
            <a:ext cx="457200" cy="4572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bevel/>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8195" name="Straight Arrow Connector 3"/>
          <p:cNvCxnSpPr/>
          <p:nvPr/>
        </p:nvCxnSpPr>
        <p:spPr>
          <a:xfrm>
            <a:off x="1235075" y="1890713"/>
            <a:ext cx="0" cy="504825"/>
          </a:xfrm>
          <a:prstGeom prst="straightConnector1">
            <a:avLst/>
          </a:prstGeom>
          <a:ln w="38100" cap="flat" cmpd="sng">
            <a:solidFill>
              <a:schemeClr val="tx1"/>
            </a:solidFill>
            <a:prstDash val="solid"/>
            <a:bevel/>
            <a:headEnd type="none" w="med" len="med"/>
            <a:tailEnd type="arrow" w="med" len="med"/>
          </a:ln>
        </p:spPr>
      </p:cxnSp>
      <p:sp>
        <p:nvSpPr>
          <p:cNvPr id="8196"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8197"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8198"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199" name="矩形 8198"/>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sp>
        <p:nvSpPr>
          <p:cNvPr id="8200" name="Rectangle 8"/>
          <p:cNvSpPr/>
          <p:nvPr/>
        </p:nvSpPr>
        <p:spPr>
          <a:xfrm>
            <a:off x="1776413" y="2498725"/>
            <a:ext cx="4319587" cy="144463"/>
          </a:xfrm>
          <a:prstGeom prst="rect">
            <a:avLst/>
          </a:prstGeom>
          <a:solidFill>
            <a:srgbClr val="FF0000">
              <a:alpha val="100000"/>
            </a:srgbClr>
          </a:solidFill>
          <a:ln w="25400" cap="flat" cmpd="sng">
            <a:solidFill>
              <a:srgbClr val="395E8A"/>
            </a:solidFill>
            <a:prstDash val="solid"/>
            <a:bevel/>
            <a:headEnd type="none" w="med" len="med"/>
            <a:tailEnd type="none" w="med" len="med"/>
          </a:ln>
        </p:spPr>
        <p:txBody>
          <a:bodyPr vert="horz" wrap="square"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8201" name="TextBox 6"/>
          <p:cNvSpPr/>
          <p:nvPr/>
        </p:nvSpPr>
        <p:spPr>
          <a:xfrm>
            <a:off x="5707063" y="2670175"/>
            <a:ext cx="646112" cy="366713"/>
          </a:xfrm>
          <a:prstGeom prst="rect">
            <a:avLst/>
          </a:prstGeom>
          <a:noFill/>
          <a:ln w="9525">
            <a:noFill/>
          </a:ln>
        </p:spPr>
        <p:txBody>
          <a:bodyPr vert="horz" wrap="none" anchor="t">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cxnSp>
        <p:nvCxnSpPr>
          <p:cNvPr id="8202" name="Straight Arrow Connector 7"/>
          <p:cNvCxnSpPr/>
          <p:nvPr/>
        </p:nvCxnSpPr>
        <p:spPr>
          <a:xfrm>
            <a:off x="6146800" y="1958975"/>
            <a:ext cx="1588" cy="501650"/>
          </a:xfrm>
          <a:prstGeom prst="straightConnector1">
            <a:avLst/>
          </a:prstGeom>
          <a:ln w="38100" cap="flat" cmpd="sng">
            <a:solidFill>
              <a:schemeClr val="tx1"/>
            </a:solidFill>
            <a:prstDash val="solid"/>
            <a:headEnd type="none" w="med" len="med"/>
            <a:tailEnd type="arrow" w="med" len="med"/>
          </a:ln>
        </p:spPr>
      </p:cxnSp>
      <p:pic>
        <p:nvPicPr>
          <p:cNvPr id="8203" name="Picture 1"/>
          <p:cNvPicPr>
            <a:picLocks noChangeAspect="1"/>
          </p:cNvPicPr>
          <p:nvPr/>
        </p:nvPicPr>
        <p:blipFill>
          <a:blip r:embed="rId1"/>
          <a:stretch>
            <a:fillRect/>
          </a:stretch>
        </p:blipFill>
        <p:spPr>
          <a:xfrm>
            <a:off x="4176713" y="1390650"/>
            <a:ext cx="1016000" cy="1012825"/>
          </a:xfrm>
          <a:prstGeom prst="rect">
            <a:avLst/>
          </a:prstGeom>
          <a:noFill/>
          <a:ln w="9525">
            <a:noFill/>
          </a:ln>
        </p:spPr>
      </p:pic>
      <p:sp>
        <p:nvSpPr>
          <p:cNvPr id="8204" name="TextBox 10"/>
          <p:cNvSpPr/>
          <p:nvPr/>
        </p:nvSpPr>
        <p:spPr>
          <a:xfrm>
            <a:off x="5127625" y="1390650"/>
            <a:ext cx="1449388" cy="579438"/>
          </a:xfrm>
          <a:prstGeom prst="rect">
            <a:avLst/>
          </a:prstGeom>
          <a:noFill/>
          <a:ln w="9525">
            <a:noFill/>
          </a:ln>
        </p:spPr>
        <p:txBody>
          <a:bodyPr vert="horz" wrap="none" anchor="t">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grpSp>
        <p:nvGrpSpPr>
          <p:cNvPr id="8205" name="Group 11"/>
          <p:cNvGrpSpPr/>
          <p:nvPr/>
        </p:nvGrpSpPr>
        <p:grpSpPr>
          <a:xfrm>
            <a:off x="693738" y="3529013"/>
            <a:ext cx="2743200" cy="2209800"/>
            <a:chOff x="0" y="0"/>
            <a:chExt cx="2057400" cy="2209800"/>
          </a:xfrm>
        </p:grpSpPr>
        <p:sp>
          <p:nvSpPr>
            <p:cNvPr id="8206" name="Rectangle 8"/>
            <p:cNvSpPr/>
            <p:nvPr/>
          </p:nvSpPr>
          <p:spPr>
            <a:xfrm>
              <a:off x="0" y="1905000"/>
              <a:ext cx="2057400" cy="3048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7" name="Rectangle 9"/>
            <p:cNvSpPr/>
            <p:nvPr/>
          </p:nvSpPr>
          <p:spPr>
            <a:xfrm>
              <a:off x="0" y="12954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8" name="Oval 10"/>
            <p:cNvSpPr/>
            <p:nvPr/>
          </p:nvSpPr>
          <p:spPr>
            <a:xfrm>
              <a:off x="257175" y="1957388"/>
              <a:ext cx="312738"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9" name="Oval 11"/>
            <p:cNvSpPr/>
            <p:nvPr/>
          </p:nvSpPr>
          <p:spPr>
            <a:xfrm>
              <a:off x="919163" y="1957388"/>
              <a:ext cx="312737"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0" name="Oval 12"/>
            <p:cNvSpPr/>
            <p:nvPr/>
          </p:nvSpPr>
          <p:spPr>
            <a:xfrm>
              <a:off x="900113" y="13811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1" name="Oval 13"/>
            <p:cNvSpPr/>
            <p:nvPr/>
          </p:nvSpPr>
          <p:spPr>
            <a:xfrm>
              <a:off x="1581150" y="1957388"/>
              <a:ext cx="312738"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2" name="Oval 14"/>
            <p:cNvSpPr/>
            <p:nvPr/>
          </p:nvSpPr>
          <p:spPr>
            <a:xfrm>
              <a:off x="1585913" y="13716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3" name="Oval 15"/>
            <p:cNvSpPr/>
            <p:nvPr/>
          </p:nvSpPr>
          <p:spPr>
            <a:xfrm>
              <a:off x="201613" y="13716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4" name="Line 16"/>
            <p:cNvSpPr/>
            <p:nvPr/>
          </p:nvSpPr>
          <p:spPr>
            <a:xfrm>
              <a:off x="1028700" y="1676400"/>
              <a:ext cx="1" cy="228600"/>
            </a:xfrm>
            <a:prstGeom prst="line">
              <a:avLst/>
            </a:prstGeom>
            <a:ln w="38100" cap="flat" cmpd="sng">
              <a:solidFill>
                <a:schemeClr val="tx1"/>
              </a:solidFill>
              <a:prstDash val="solid"/>
              <a:headEnd type="none" w="med" len="med"/>
              <a:tailEnd type="triangle" w="med" len="med"/>
            </a:ln>
          </p:spPr>
          <p:txBody>
            <a:bodyPr vert="horz" wrap="square" anchor="t"/>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15" name="Rectangle 17"/>
            <p:cNvSpPr/>
            <p:nvPr/>
          </p:nvSpPr>
          <p:spPr>
            <a:xfrm>
              <a:off x="457200" y="12192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6" name="Rectangle 18"/>
            <p:cNvSpPr/>
            <p:nvPr/>
          </p:nvSpPr>
          <p:spPr>
            <a:xfrm>
              <a:off x="1185863" y="12192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7" name="Rectangle 19"/>
            <p:cNvSpPr/>
            <p:nvPr/>
          </p:nvSpPr>
          <p:spPr>
            <a:xfrm>
              <a:off x="527050" y="1752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8" name="Rectangle 20"/>
            <p:cNvSpPr/>
            <p:nvPr/>
          </p:nvSpPr>
          <p:spPr>
            <a:xfrm>
              <a:off x="1187450" y="1752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9" name="Rectangle 21"/>
            <p:cNvSpPr/>
            <p:nvPr/>
          </p:nvSpPr>
          <p:spPr>
            <a:xfrm>
              <a:off x="0" y="6858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0" name="Oval 22"/>
            <p:cNvSpPr/>
            <p:nvPr/>
          </p:nvSpPr>
          <p:spPr>
            <a:xfrm>
              <a:off x="900113" y="7715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1" name="Oval 23"/>
            <p:cNvSpPr/>
            <p:nvPr/>
          </p:nvSpPr>
          <p:spPr>
            <a:xfrm>
              <a:off x="1585913" y="7620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2" name="Oval 24"/>
            <p:cNvSpPr/>
            <p:nvPr/>
          </p:nvSpPr>
          <p:spPr>
            <a:xfrm>
              <a:off x="201613" y="7620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3" name="Line 25"/>
            <p:cNvSpPr/>
            <p:nvPr/>
          </p:nvSpPr>
          <p:spPr>
            <a:xfrm>
              <a:off x="1028700" y="1066800"/>
              <a:ext cx="1" cy="228600"/>
            </a:xfrm>
            <a:prstGeom prst="line">
              <a:avLst/>
            </a:prstGeom>
            <a:ln w="38100" cap="flat" cmpd="sng">
              <a:solidFill>
                <a:schemeClr val="tx1"/>
              </a:solidFill>
              <a:prstDash val="solid"/>
              <a:headEnd type="none" w="med" len="med"/>
              <a:tailEnd type="triangle" w="med" len="med"/>
            </a:ln>
          </p:spPr>
          <p:txBody>
            <a:bodyPr vert="horz" wrap="square" anchor="t"/>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24" name="Rectangle 26"/>
            <p:cNvSpPr/>
            <p:nvPr/>
          </p:nvSpPr>
          <p:spPr>
            <a:xfrm>
              <a:off x="457200" y="609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25" name="Rectangle 27"/>
            <p:cNvSpPr/>
            <p:nvPr/>
          </p:nvSpPr>
          <p:spPr>
            <a:xfrm>
              <a:off x="1185863" y="609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26" name="Rectangle 28"/>
            <p:cNvSpPr/>
            <p:nvPr/>
          </p:nvSpPr>
          <p:spPr>
            <a:xfrm>
              <a:off x="0" y="762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7" name="Oval 29"/>
            <p:cNvSpPr/>
            <p:nvPr/>
          </p:nvSpPr>
          <p:spPr>
            <a:xfrm>
              <a:off x="900113" y="1619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8" name="Oval 30"/>
            <p:cNvSpPr/>
            <p:nvPr/>
          </p:nvSpPr>
          <p:spPr>
            <a:xfrm>
              <a:off x="1585913" y="1524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9" name="Oval 31"/>
            <p:cNvSpPr/>
            <p:nvPr/>
          </p:nvSpPr>
          <p:spPr>
            <a:xfrm>
              <a:off x="201613" y="1524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30" name="Line 32"/>
            <p:cNvSpPr/>
            <p:nvPr/>
          </p:nvSpPr>
          <p:spPr>
            <a:xfrm>
              <a:off x="1028700" y="457200"/>
              <a:ext cx="1" cy="228600"/>
            </a:xfrm>
            <a:prstGeom prst="line">
              <a:avLst/>
            </a:prstGeom>
            <a:ln w="38100" cap="flat" cmpd="sng">
              <a:solidFill>
                <a:schemeClr val="tx1"/>
              </a:solidFill>
              <a:prstDash val="solid"/>
              <a:headEnd type="none" w="med" len="med"/>
              <a:tailEnd type="none" w="med" len="med"/>
            </a:ln>
          </p:spPr>
          <p:txBody>
            <a:bodyPr vert="horz" wrap="square" anchor="t"/>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31" name="Rectangle 33"/>
            <p:cNvSpPr/>
            <p:nvPr/>
          </p:nvSpPr>
          <p:spPr>
            <a:xfrm>
              <a:off x="457200" y="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32" name="Rectangle 34"/>
            <p:cNvSpPr/>
            <p:nvPr/>
          </p:nvSpPr>
          <p:spPr>
            <a:xfrm>
              <a:off x="1185863" y="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grpSp>
      <p:sp>
        <p:nvSpPr>
          <p:cNvPr id="8233" name="Content Placeholder 2"/>
          <p:cNvSpPr/>
          <p:nvPr/>
        </p:nvSpPr>
        <p:spPr>
          <a:xfrm>
            <a:off x="3827463" y="3127375"/>
            <a:ext cx="7905750" cy="3340100"/>
          </a:xfrm>
          <a:prstGeom prst="rect">
            <a:avLst/>
          </a:prstGeom>
          <a:noFill/>
          <a:ln w="9525">
            <a:noFill/>
          </a:ln>
        </p:spPr>
        <p:txBody>
          <a:bodyPr vert="horz" wrap="square" anchor="t"/>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Unsupervised &amp; Layer-wised pre-training</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Better designs for modeling and training (normalization, nonlinearity, dropout) </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New development of computer architectures</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742950" lvl="1" indent="-285750">
              <a:lnSpc>
                <a:spcPct val="100000"/>
              </a:lnSpc>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GPU</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742950" lvl="1" indent="-285750">
              <a:lnSpc>
                <a:spcPct val="100000"/>
              </a:lnSpc>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Multi-core computer systems</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Large scale databases</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34" name="TextBox 41"/>
          <p:cNvSpPr/>
          <p:nvPr/>
        </p:nvSpPr>
        <p:spPr>
          <a:xfrm>
            <a:off x="8147050" y="6178550"/>
            <a:ext cx="2317750" cy="641350"/>
          </a:xfrm>
          <a:prstGeom prst="rect">
            <a:avLst/>
          </a:prstGeom>
          <a:noFill/>
          <a:ln w="9525">
            <a:noFill/>
          </a:ln>
        </p:spPr>
        <p:txBody>
          <a:bodyPr vert="horz" wrap="none" anchor="t">
            <a:spAutoFit/>
          </a:bodyPr>
          <a:p>
            <a:r>
              <a:rPr lang="en-US" altLang="x-none" sz="3600" b="1" dirty="0">
                <a:solidFill>
                  <a:srgbClr val="FF0000"/>
                </a:solidFill>
                <a:latin typeface="Arial Rounded MT Bold" panose="020F0704030504030204" pitchFamily="2" charset="0"/>
                <a:ea typeface="宋体" panose="02010600030101010101" pitchFamily="2" charset="-122"/>
                <a:sym typeface="Arial Rounded MT Bold" panose="020F0704030504030204" pitchFamily="2" charset="0"/>
              </a:rPr>
              <a:t>Big Data !</a:t>
            </a:r>
            <a:endParaRPr lang="zh-CN" altLang="en-US" dirty="0">
              <a:ea typeface="宋体" panose="02010600030101010101" pitchFamily="2" charset="-122"/>
            </a:endParaRPr>
          </a:p>
        </p:txBody>
      </p:sp>
      <p:pic>
        <p:nvPicPr>
          <p:cNvPr id="8235" name="图片 8234"/>
          <p:cNvPicPr>
            <a:picLocks noChangeAspect="1"/>
          </p:cNvPicPr>
          <p:nvPr/>
        </p:nvPicPr>
        <p:blipFill>
          <a:blip r:embed="rId2"/>
          <a:stretch>
            <a:fillRect/>
          </a:stretch>
        </p:blipFill>
        <p:spPr>
          <a:xfrm>
            <a:off x="4267200" y="2895600"/>
            <a:ext cx="6553200" cy="3800475"/>
          </a:xfrm>
          <a:prstGeom prst="rect">
            <a:avLst/>
          </a:prstGeom>
          <a:noFill/>
          <a:ln w="9525">
            <a:noFill/>
          </a:ln>
        </p:spPr>
      </p:pic>
      <p:sp>
        <p:nvSpPr>
          <p:cNvPr id="8236" name="文本框 8235"/>
          <p:cNvSpPr txBox="1"/>
          <p:nvPr/>
        </p:nvSpPr>
        <p:spPr>
          <a:xfrm>
            <a:off x="6858000" y="1295400"/>
            <a:ext cx="2936875" cy="944563"/>
          </a:xfrm>
          <a:prstGeom prst="rect">
            <a:avLst/>
          </a:prstGeom>
          <a:noFill/>
          <a:ln w="9525">
            <a:noFill/>
          </a:ln>
        </p:spPr>
        <p:txBody>
          <a:bodyPr vert="horz" wrap="square" anchor="t">
            <a:spAutoFit/>
          </a:bodyPr>
          <a:p>
            <a:r>
              <a:rPr lang="zh-CN" altLang="en-US" sz="2800" dirty="0">
                <a:solidFill>
                  <a:schemeClr val="accent2"/>
                </a:solidFill>
                <a:ea typeface="宋体" panose="02010600030101010101" pitchFamily="2" charset="-122"/>
              </a:rPr>
              <a:t>Neural networks is coming back！</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8235"/>
                                        </p:tgtEl>
                                      </p:cBhvr>
                                    </p:animEffect>
                                    <p:set>
                                      <p:cBhvr>
                                        <p:cTn id="7" dur="1" fill="hold">
                                          <p:stCondLst>
                                            <p:cond delay="499"/>
                                          </p:stCondLst>
                                        </p:cTn>
                                        <p:tgtEl>
                                          <p:spTgt spid="82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33"/>
                                        </p:tgtEl>
                                        <p:attrNameLst>
                                          <p:attrName>style.visibility</p:attrName>
                                        </p:attrNameLst>
                                      </p:cBhvr>
                                      <p:to>
                                        <p:strVal val="visible"/>
                                      </p:to>
                                    </p:set>
                                    <p:animEffect filter="dissolve">
                                      <p:cBhvr>
                                        <p:cTn id="12" dur="500"/>
                                        <p:tgtEl>
                                          <p:spTgt spid="82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34"/>
                                        </p:tgtEl>
                                        <p:attrNameLst>
                                          <p:attrName>style.visibility</p:attrName>
                                        </p:attrNameLst>
                                      </p:cBhvr>
                                      <p:to>
                                        <p:strVal val="visible"/>
                                      </p:to>
                                    </p:set>
                                    <p:animEffect filter="dissolve">
                                      <p:cBhvr>
                                        <p:cTn id="17" dur="500"/>
                                        <p:tgtEl>
                                          <p:spTgt spid="8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 grpId="0" bldLvl="0"/>
      <p:bldP spid="8234" grpId="0" bldLvl="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0898"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CD 算法思想 (Hinton, 2002)</a:t>
            </a:r>
            <a:endParaRPr lang="zh-CN" altLang="en-US" dirty="0">
              <a:ea typeface="宋体" panose="02010600030101010101" pitchFamily="2" charset="-122"/>
            </a:endParaRPr>
          </a:p>
        </p:txBody>
      </p:sp>
      <p:pic>
        <p:nvPicPr>
          <p:cNvPr id="80899" name="Picture 4"/>
          <p:cNvPicPr>
            <a:picLocks noChangeAspect="1"/>
          </p:cNvPicPr>
          <p:nvPr/>
        </p:nvPicPr>
        <p:blipFill>
          <a:blip r:embed="rId1"/>
          <a:stretch>
            <a:fillRect/>
          </a:stretch>
        </p:blipFill>
        <p:spPr>
          <a:xfrm>
            <a:off x="2438400" y="2667000"/>
            <a:ext cx="8078788" cy="1162050"/>
          </a:xfrm>
          <a:prstGeom prst="rect">
            <a:avLst/>
          </a:prstGeom>
          <a:noFill/>
          <a:ln w="9525">
            <a:noFill/>
          </a:ln>
        </p:spPr>
      </p:pic>
      <p:sp>
        <p:nvSpPr>
          <p:cNvPr id="80900" name="Text Box 5"/>
          <p:cNvSpPr txBox="1"/>
          <p:nvPr/>
        </p:nvSpPr>
        <p:spPr>
          <a:xfrm>
            <a:off x="5791200" y="5486400"/>
            <a:ext cx="3657600" cy="457200"/>
          </a:xfrm>
          <a:prstGeom prst="rect">
            <a:avLst/>
          </a:prstGeom>
          <a:noFill/>
          <a:ln w="9525">
            <a:noFill/>
          </a:ln>
        </p:spPr>
        <p:txBody>
          <a:bodyPr anchor="t">
            <a:spAutoFit/>
          </a:bodyPr>
          <a:p>
            <a:pPr eaLnBrk="0" hangingPunct="0"/>
            <a:r>
              <a:rPr lang="zh-CN" altLang="zh-CN" sz="2400" dirty="0">
                <a:latin typeface="Arial" panose="020B0604020202020204" pitchFamily="34" charset="0"/>
                <a:ea typeface="宋体" panose="02010600030101010101" pitchFamily="2" charset="-122"/>
              </a:rPr>
              <a:t>Contrastive Divergence</a:t>
            </a:r>
            <a:endParaRPr lang="zh-CN" altLang="zh-CN" sz="2400" dirty="0">
              <a:latin typeface="Arial" panose="020B0604020202020204" pitchFamily="34" charset="0"/>
              <a:ea typeface="宋体" panose="02010600030101010101" pitchFamily="2" charset="-122"/>
            </a:endParaRPr>
          </a:p>
        </p:txBody>
      </p:sp>
      <p:sp>
        <p:nvSpPr>
          <p:cNvPr id="80901" name="Text Box 6"/>
          <p:cNvSpPr txBox="1"/>
          <p:nvPr/>
        </p:nvSpPr>
        <p:spPr>
          <a:xfrm>
            <a:off x="5334000" y="4419600"/>
            <a:ext cx="1403350" cy="457200"/>
          </a:xfrm>
          <a:prstGeom prst="rect">
            <a:avLst/>
          </a:prstGeom>
          <a:noFill/>
          <a:ln w="9525">
            <a:noFill/>
          </a:ln>
        </p:spPr>
        <p:txBody>
          <a:bodyPr wrap="none" anchor="t">
            <a:spAutoFit/>
          </a:bodyPr>
          <a:p>
            <a:pPr eaLnBrk="0" hangingPunct="0"/>
            <a:r>
              <a:rPr lang="zh-CN" altLang="en-US" sz="2400" dirty="0">
                <a:latin typeface="Arial" panose="020B0604020202020204" pitchFamily="34" charset="0"/>
                <a:ea typeface="宋体" panose="02010600030101010101" pitchFamily="2" charset="-122"/>
              </a:rPr>
              <a:t>观测分布</a:t>
            </a:r>
            <a:endParaRPr lang="zh-CN" altLang="en-US" sz="2400" dirty="0">
              <a:latin typeface="Arial" panose="020B0604020202020204" pitchFamily="34" charset="0"/>
              <a:ea typeface="宋体" panose="02010600030101010101" pitchFamily="2" charset="-122"/>
            </a:endParaRPr>
          </a:p>
        </p:txBody>
      </p:sp>
      <p:sp>
        <p:nvSpPr>
          <p:cNvPr id="80902" name="Text Box 7"/>
          <p:cNvSpPr txBox="1"/>
          <p:nvPr/>
        </p:nvSpPr>
        <p:spPr>
          <a:xfrm>
            <a:off x="8458200" y="4419600"/>
            <a:ext cx="1403350" cy="457200"/>
          </a:xfrm>
          <a:prstGeom prst="rect">
            <a:avLst/>
          </a:prstGeom>
          <a:noFill/>
          <a:ln w="9525">
            <a:noFill/>
          </a:ln>
        </p:spPr>
        <p:txBody>
          <a:bodyPr wrap="none" anchor="t">
            <a:spAutoFit/>
          </a:bodyPr>
          <a:p>
            <a:pPr eaLnBrk="0" hangingPunct="0"/>
            <a:r>
              <a:rPr lang="zh-CN" altLang="en-US" sz="2400" dirty="0">
                <a:latin typeface="Arial" panose="020B0604020202020204" pitchFamily="34" charset="0"/>
                <a:ea typeface="宋体" panose="02010600030101010101" pitchFamily="2" charset="-122"/>
              </a:rPr>
              <a:t>真实分布</a:t>
            </a:r>
            <a:endParaRPr lang="zh-CN" altLang="en-US" sz="2400" dirty="0">
              <a:latin typeface="Arial" panose="020B0604020202020204" pitchFamily="34" charset="0"/>
              <a:ea typeface="宋体" panose="02010600030101010101" pitchFamily="2" charset="-122"/>
            </a:endParaRPr>
          </a:p>
        </p:txBody>
      </p:sp>
      <p:sp>
        <p:nvSpPr>
          <p:cNvPr id="80903" name="箭头 2441"/>
          <p:cNvSpPr/>
          <p:nvPr/>
        </p:nvSpPr>
        <p:spPr>
          <a:xfrm flipH="1" flipV="1">
            <a:off x="6248400" y="3886200"/>
            <a:ext cx="1143000" cy="1447800"/>
          </a:xfrm>
          <a:prstGeom prst="line">
            <a:avLst/>
          </a:prstGeom>
          <a:ln w="12700" cap="flat" cmpd="sng">
            <a:solidFill>
              <a:schemeClr val="tx1"/>
            </a:solidFill>
            <a:prstDash val="solid"/>
            <a:round/>
            <a:headEnd type="none" w="med" len="med"/>
            <a:tailEnd type="triangle" w="med" len="med"/>
          </a:ln>
        </p:spPr>
      </p:sp>
      <p:sp>
        <p:nvSpPr>
          <p:cNvPr id="80904" name="箭头 2442"/>
          <p:cNvSpPr/>
          <p:nvPr/>
        </p:nvSpPr>
        <p:spPr>
          <a:xfrm flipV="1">
            <a:off x="7543800" y="3886200"/>
            <a:ext cx="1371600" cy="1447800"/>
          </a:xfrm>
          <a:prstGeom prst="line">
            <a:avLst/>
          </a:prstGeom>
          <a:ln w="12700" cap="flat" cmpd="sng">
            <a:solidFill>
              <a:schemeClr val="tx1"/>
            </a:solidFill>
            <a:prstDash val="solid"/>
            <a:round/>
            <a:headEnd type="none" w="med" len="med"/>
            <a:tailEnd type="triangle" w="med" len="med"/>
          </a:ln>
        </p:spPr>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192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具体参数W, a, b</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RBM 的能量：E(v,h) = −v</a:t>
            </a:r>
            <a:r>
              <a:rPr lang="zh-CN" altLang="en-US" baseline="30000" dirty="0">
                <a:ea typeface="宋体" panose="02010600030101010101" pitchFamily="2" charset="-122"/>
              </a:rPr>
              <a:t>T</a:t>
            </a:r>
            <a:r>
              <a:rPr lang="zh-CN" altLang="en-US" dirty="0">
                <a:ea typeface="宋体" panose="02010600030101010101" pitchFamily="2" charset="-122"/>
              </a:rPr>
              <a:t>Wh − b</a:t>
            </a:r>
            <a:r>
              <a:rPr lang="zh-CN" altLang="en-US" baseline="30000" dirty="0">
                <a:ea typeface="宋体" panose="02010600030101010101" pitchFamily="2" charset="-122"/>
              </a:rPr>
              <a:t>T</a:t>
            </a:r>
            <a:r>
              <a:rPr lang="zh-CN" altLang="en-US" dirty="0">
                <a:ea typeface="宋体" panose="02010600030101010101" pitchFamily="2" charset="-122"/>
              </a:rPr>
              <a:t>v − a</a:t>
            </a:r>
            <a:r>
              <a:rPr lang="zh-CN" altLang="en-US" baseline="30000" dirty="0">
                <a:ea typeface="宋体" panose="02010600030101010101" pitchFamily="2" charset="-122"/>
              </a:rPr>
              <a:t>T</a:t>
            </a:r>
            <a:r>
              <a:rPr lang="zh-CN" altLang="en-US" dirty="0">
                <a:ea typeface="宋体" panose="02010600030101010101" pitchFamily="2" charset="-122"/>
              </a:rPr>
              <a:t>h</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概率形式</a:t>
            </a:r>
            <a:endParaRPr lang="zh-CN" altLang="en-US" dirty="0">
              <a:ea typeface="宋体" panose="02010600030101010101" pitchFamily="2" charset="-122"/>
            </a:endParaRPr>
          </a:p>
        </p:txBody>
      </p:sp>
      <p:pic>
        <p:nvPicPr>
          <p:cNvPr id="81923" name="Picture 4"/>
          <p:cNvPicPr>
            <a:picLocks noChangeAspect="1"/>
          </p:cNvPicPr>
          <p:nvPr/>
        </p:nvPicPr>
        <p:blipFill>
          <a:blip r:embed="rId1"/>
          <a:stretch>
            <a:fillRect/>
          </a:stretch>
        </p:blipFill>
        <p:spPr>
          <a:xfrm>
            <a:off x="3124200" y="2514600"/>
            <a:ext cx="6096000" cy="3321050"/>
          </a:xfrm>
          <a:prstGeom prst="rect">
            <a:avLst/>
          </a:prstGeom>
          <a:noFill/>
          <a:ln w="9525">
            <a:noFill/>
          </a:ln>
        </p:spPr>
      </p:pic>
      <p:pic>
        <p:nvPicPr>
          <p:cNvPr id="81924" name="Picture 5"/>
          <p:cNvPicPr>
            <a:picLocks noChangeAspect="1"/>
          </p:cNvPicPr>
          <p:nvPr/>
        </p:nvPicPr>
        <p:blipFill>
          <a:blip r:embed="rId2"/>
          <a:stretch>
            <a:fillRect/>
          </a:stretch>
        </p:blipFill>
        <p:spPr>
          <a:xfrm>
            <a:off x="3200400" y="5867400"/>
            <a:ext cx="5600700" cy="847725"/>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294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具体参数</a:t>
            </a:r>
            <a:endParaRPr lang="zh-CN" altLang="en-US" dirty="0">
              <a:ea typeface="宋体" panose="02010600030101010101" pitchFamily="2" charset="-122"/>
            </a:endParaRPr>
          </a:p>
        </p:txBody>
      </p:sp>
      <p:pic>
        <p:nvPicPr>
          <p:cNvPr id="82947" name="Picture 4"/>
          <p:cNvPicPr>
            <a:picLocks noChangeAspect="1"/>
          </p:cNvPicPr>
          <p:nvPr/>
        </p:nvPicPr>
        <p:blipFill>
          <a:blip r:embed="rId1"/>
          <a:stretch>
            <a:fillRect/>
          </a:stretch>
        </p:blipFill>
        <p:spPr>
          <a:xfrm>
            <a:off x="2667000" y="1752600"/>
            <a:ext cx="7239000" cy="1131888"/>
          </a:xfrm>
          <a:prstGeom prst="rect">
            <a:avLst/>
          </a:prstGeom>
          <a:noFill/>
          <a:ln w="9525">
            <a:noFill/>
          </a:ln>
        </p:spPr>
      </p:pic>
      <p:pic>
        <p:nvPicPr>
          <p:cNvPr id="82948" name="Picture 5"/>
          <p:cNvPicPr>
            <a:picLocks noChangeAspect="1"/>
          </p:cNvPicPr>
          <p:nvPr/>
        </p:nvPicPr>
        <p:blipFill>
          <a:blip r:embed="rId2"/>
          <a:stretch>
            <a:fillRect/>
          </a:stretch>
        </p:blipFill>
        <p:spPr>
          <a:xfrm>
            <a:off x="2667000" y="3505200"/>
            <a:ext cx="7772400" cy="2838450"/>
          </a:xfrm>
          <a:prstGeom prst="rect">
            <a:avLst/>
          </a:prstGeom>
          <a:noFill/>
          <a:ln w="9525">
            <a:noFill/>
          </a:ln>
        </p:spPr>
      </p:pic>
      <p:sp>
        <p:nvSpPr>
          <p:cNvPr id="82949" name="AutoShape 6"/>
          <p:cNvSpPr/>
          <p:nvPr/>
        </p:nvSpPr>
        <p:spPr>
          <a:xfrm>
            <a:off x="6019800" y="2971800"/>
            <a:ext cx="457200" cy="457200"/>
          </a:xfrm>
          <a:prstGeom prst="downArrow">
            <a:avLst>
              <a:gd name="adj1" fmla="val 50000"/>
              <a:gd name="adj2" fmla="val 25000"/>
            </a:avLst>
          </a:prstGeom>
          <a:solidFill>
            <a:srgbClr val="CCFFFF"/>
          </a:solidFill>
          <a:ln w="9525" cap="flat" cmpd="sng">
            <a:solidFill>
              <a:schemeClr val="tx1"/>
            </a:solidFill>
            <a:prstDash val="solid"/>
            <a:bevel/>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3970"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对于h</a:t>
            </a:r>
            <a:r>
              <a:rPr lang="zh-CN" altLang="en-US" baseline="-25000" dirty="0">
                <a:ea typeface="宋体" panose="02010600030101010101" pitchFamily="2" charset="-122"/>
              </a:rPr>
              <a:t>j</a:t>
            </a:r>
            <a:r>
              <a:rPr lang="zh-CN" altLang="en-US" dirty="0">
                <a:ea typeface="宋体" panose="02010600030101010101" pitchFamily="2" charset="-122"/>
              </a:rPr>
              <a:t>∈{0;1}, v</a:t>
            </a:r>
            <a:r>
              <a:rPr lang="zh-CN" altLang="en-US" baseline="-25000" dirty="0">
                <a:ea typeface="宋体" panose="02010600030101010101" pitchFamily="2" charset="-122"/>
              </a:rPr>
              <a:t>i </a:t>
            </a:r>
            <a:r>
              <a:rPr lang="zh-CN" altLang="en-US" dirty="0">
                <a:ea typeface="宋体" panose="02010600030101010101" pitchFamily="2" charset="-122"/>
              </a:rPr>
              <a:t>∈{0;1}, 可进一步化简：</a:t>
            </a:r>
            <a:endParaRPr lang="zh-CN" altLang="en-US" dirty="0">
              <a:ea typeface="宋体" panose="02010600030101010101" pitchFamily="2" charset="-122"/>
            </a:endParaRPr>
          </a:p>
        </p:txBody>
      </p:sp>
      <p:pic>
        <p:nvPicPr>
          <p:cNvPr id="83971" name="Picture 4"/>
          <p:cNvPicPr>
            <a:picLocks noChangeAspect="1"/>
          </p:cNvPicPr>
          <p:nvPr/>
        </p:nvPicPr>
        <p:blipFill>
          <a:blip r:embed="rId1"/>
          <a:stretch>
            <a:fillRect/>
          </a:stretch>
        </p:blipFill>
        <p:spPr>
          <a:xfrm>
            <a:off x="2363788" y="2209800"/>
            <a:ext cx="7185025" cy="3425825"/>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6018"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通过采样来计算第二项：</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CD-K算法</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再回顾ML算法目标</a:t>
            </a:r>
            <a:endParaRPr lang="zh-CN" altLang="en-US" dirty="0">
              <a:ea typeface="宋体" panose="02010600030101010101" pitchFamily="2" charset="-122"/>
            </a:endParaRPr>
          </a:p>
        </p:txBody>
      </p:sp>
      <p:graphicFrame>
        <p:nvGraphicFramePr>
          <p:cNvPr id="86019" name="Object 4">
            <a:hlinkClick r:id="" action="ppaction://ole?verb="/>
          </p:cNvPr>
          <p:cNvGraphicFramePr>
            <a:graphicFrameLocks noChangeAspect="1"/>
          </p:cNvGraphicFramePr>
          <p:nvPr/>
        </p:nvGraphicFramePr>
        <p:xfrm>
          <a:off x="5334000" y="1709738"/>
          <a:ext cx="4495800" cy="854075"/>
        </p:xfrm>
        <a:graphic>
          <a:graphicData uri="http://schemas.openxmlformats.org/presentationml/2006/ole">
            <mc:AlternateContent xmlns:mc="http://schemas.openxmlformats.org/markup-compatibility/2006">
              <mc:Choice xmlns:v="urn:schemas-microsoft-com:vml" Requires="v">
                <p:oleObj spid="_x0000_s3076" name="" r:id="rId1" imgW="2273300" imgH="431800" progId="Equation.KSEE3">
                  <p:embed/>
                </p:oleObj>
              </mc:Choice>
              <mc:Fallback>
                <p:oleObj name="" r:id="rId1" imgW="2273300" imgH="431800" progId="Equation.KSEE3">
                  <p:embed/>
                  <p:pic>
                    <p:nvPicPr>
                      <p:cNvPr id="0" name="图片 3075"/>
                      <p:cNvPicPr/>
                      <p:nvPr/>
                    </p:nvPicPr>
                    <p:blipFill>
                      <a:blip r:embed="rId2"/>
                      <a:stretch>
                        <a:fillRect/>
                      </a:stretch>
                    </p:blipFill>
                    <p:spPr>
                      <a:xfrm>
                        <a:off x="5334000" y="1709738"/>
                        <a:ext cx="4495800" cy="854075"/>
                      </a:xfrm>
                      <a:prstGeom prst="rect">
                        <a:avLst/>
                      </a:prstGeom>
                      <a:noFill/>
                      <a:ln w="38100">
                        <a:noFill/>
                        <a:miter/>
                      </a:ln>
                    </p:spPr>
                  </p:pic>
                </p:oleObj>
              </mc:Fallback>
            </mc:AlternateContent>
          </a:graphicData>
        </a:graphic>
      </p:graphicFrame>
      <p:pic>
        <p:nvPicPr>
          <p:cNvPr id="86020" name="Picture 5"/>
          <p:cNvPicPr>
            <a:picLocks noChangeAspect="1"/>
          </p:cNvPicPr>
          <p:nvPr/>
        </p:nvPicPr>
        <p:blipFill>
          <a:blip r:embed="rId3"/>
          <a:stretch>
            <a:fillRect/>
          </a:stretch>
        </p:blipFill>
        <p:spPr>
          <a:xfrm>
            <a:off x="1752600" y="3352800"/>
            <a:ext cx="8801100" cy="838200"/>
          </a:xfrm>
          <a:prstGeom prst="rect">
            <a:avLst/>
          </a:prstGeom>
          <a:noFill/>
          <a:ln w="9525">
            <a:noFill/>
          </a:ln>
        </p:spPr>
      </p:pic>
      <p:graphicFrame>
        <p:nvGraphicFramePr>
          <p:cNvPr id="86021" name="Object 6">
            <a:hlinkClick r:id="" action="ppaction://ole?verb="/>
          </p:cNvPr>
          <p:cNvGraphicFramePr>
            <a:graphicFrameLocks noChangeAspect="1"/>
          </p:cNvGraphicFramePr>
          <p:nvPr/>
        </p:nvGraphicFramePr>
        <p:xfrm>
          <a:off x="4953000" y="4876800"/>
          <a:ext cx="2819400" cy="1019175"/>
        </p:xfrm>
        <a:graphic>
          <a:graphicData uri="http://schemas.openxmlformats.org/presentationml/2006/ole">
            <mc:AlternateContent xmlns:mc="http://schemas.openxmlformats.org/markup-compatibility/2006">
              <mc:Choice xmlns:v="urn:schemas-microsoft-com:vml" Requires="v">
                <p:oleObj spid="_x0000_s3080" name="" r:id="rId4" imgW="1194435" imgH="431800" progId="Equation.3">
                  <p:embed/>
                </p:oleObj>
              </mc:Choice>
              <mc:Fallback>
                <p:oleObj name="" r:id="rId4" imgW="1194435" imgH="431800" progId="Equation.3">
                  <p:embed/>
                  <p:pic>
                    <p:nvPicPr>
                      <p:cNvPr id="0" name="图片 3079"/>
                      <p:cNvPicPr/>
                      <p:nvPr/>
                    </p:nvPicPr>
                    <p:blipFill>
                      <a:blip r:embed="rId5"/>
                      <a:stretch>
                        <a:fillRect/>
                      </a:stretch>
                    </p:blipFill>
                    <p:spPr>
                      <a:xfrm>
                        <a:off x="4953000" y="4876800"/>
                        <a:ext cx="2819400" cy="1019175"/>
                      </a:xfrm>
                      <a:prstGeom prst="rect">
                        <a:avLst/>
                      </a:prstGeom>
                      <a:noFill/>
                      <a:ln w="38100">
                        <a:noFill/>
                        <a:miter/>
                      </a:ln>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806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算法流程(CD-1)：</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输入样本为{v</a:t>
            </a:r>
            <a:r>
              <a:rPr lang="zh-CN" altLang="en-US" baseline="-25000" dirty="0">
                <a:ea typeface="宋体" panose="02010600030101010101" pitchFamily="2" charset="-122"/>
              </a:rPr>
              <a:t>1</a:t>
            </a:r>
            <a:r>
              <a:rPr lang="zh-CN" altLang="en-US" dirty="0">
                <a:ea typeface="宋体" panose="02010600030101010101" pitchFamily="2" charset="-122"/>
              </a:rPr>
              <a:t>,v</a:t>
            </a:r>
            <a:r>
              <a:rPr lang="zh-CN" altLang="en-US" baseline="-25000" dirty="0">
                <a:ea typeface="宋体" panose="02010600030101010101" pitchFamily="2" charset="-122"/>
              </a:rPr>
              <a:t>2</a:t>
            </a:r>
            <a:r>
              <a:rPr lang="zh-CN" altLang="en-US" dirty="0">
                <a:ea typeface="宋体" panose="02010600030101010101" pitchFamily="2" charset="-122"/>
              </a:rPr>
              <a:t>,…, v</a:t>
            </a:r>
            <a:r>
              <a:rPr lang="zh-CN" altLang="en-US" baseline="-25000" dirty="0">
                <a:ea typeface="宋体" panose="02010600030101010101" pitchFamily="2" charset="-122"/>
              </a:rPr>
              <a:t>n</a:t>
            </a:r>
            <a:r>
              <a:rPr lang="zh-CN" altLang="en-US" dirty="0">
                <a:ea typeface="宋体" panose="02010600030101010101" pitchFamily="2" charset="-122"/>
              </a:rPr>
              <a:t>}，设观测变量v, 隐变量h</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将对各参数的偏导数初始化为 Δw</a:t>
            </a:r>
            <a:r>
              <a:rPr lang="zh-CN" altLang="en-US" baseline="-25000" dirty="0">
                <a:ea typeface="宋体" panose="02010600030101010101" pitchFamily="2" charset="-122"/>
              </a:rPr>
              <a:t>ij</a:t>
            </a:r>
            <a:r>
              <a:rPr lang="zh-CN" altLang="en-US" dirty="0">
                <a:ea typeface="宋体" panose="02010600030101010101" pitchFamily="2" charset="-122"/>
              </a:rPr>
              <a:t>=0, Δa</a:t>
            </a:r>
            <a:r>
              <a:rPr lang="zh-CN" altLang="en-US" baseline="-25000" dirty="0">
                <a:ea typeface="宋体" panose="02010600030101010101" pitchFamily="2" charset="-122"/>
              </a:rPr>
              <a:t>j</a:t>
            </a:r>
            <a:r>
              <a:rPr lang="zh-CN" altLang="en-US" dirty="0">
                <a:ea typeface="宋体" panose="02010600030101010101" pitchFamily="2" charset="-122"/>
              </a:rPr>
              <a:t>=0, Δb</a:t>
            </a:r>
            <a:r>
              <a:rPr lang="zh-CN" altLang="en-US" baseline="-25000" dirty="0">
                <a:ea typeface="宋体" panose="02010600030101010101" pitchFamily="2" charset="-122"/>
              </a:rPr>
              <a:t>i</a:t>
            </a:r>
            <a:r>
              <a:rPr lang="zh-CN" altLang="en-US" dirty="0">
                <a:ea typeface="宋体" panose="02010600030101010101" pitchFamily="2" charset="-122"/>
              </a:rPr>
              <a:t>=0;</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For k =1,…, N:   v(0)← {v</a:t>
            </a:r>
            <a:r>
              <a:rPr lang="zh-CN" altLang="en-US" baseline="-25000" dirty="0">
                <a:ea typeface="宋体" panose="02010600030101010101" pitchFamily="2" charset="-122"/>
              </a:rPr>
              <a:t>n</a:t>
            </a:r>
            <a:r>
              <a:rPr lang="zh-CN" altLang="en-US" dirty="0">
                <a:ea typeface="宋体" panose="02010600030101010101" pitchFamily="2" charset="-122"/>
              </a:rPr>
              <a:t>}</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For j = 1,...,m, do sample：</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For i=1,...,n, do sample：</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计算梯度，最后平均</a:t>
            </a:r>
            <a:endParaRPr lang="zh-CN" altLang="en-US" dirty="0">
              <a:ea typeface="宋体" panose="02010600030101010101" pitchFamily="2" charset="-122"/>
            </a:endParaRPr>
          </a:p>
        </p:txBody>
      </p:sp>
      <p:sp>
        <p:nvSpPr>
          <p:cNvPr id="88067" name="Text Box 4"/>
          <p:cNvSpPr txBox="1"/>
          <p:nvPr/>
        </p:nvSpPr>
        <p:spPr>
          <a:xfrm>
            <a:off x="8915400" y="3048000"/>
            <a:ext cx="1454150" cy="3968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（样本数）</a:t>
            </a:r>
            <a:endParaRPr lang="zh-CN" altLang="en-US" sz="2000" dirty="0">
              <a:latin typeface="Arial" panose="020B0604020202020204" pitchFamily="34" charset="0"/>
              <a:ea typeface="宋体" panose="02010600030101010101" pitchFamily="2" charset="-122"/>
            </a:endParaRPr>
          </a:p>
        </p:txBody>
      </p:sp>
      <p:graphicFrame>
        <p:nvGraphicFramePr>
          <p:cNvPr id="88068" name="Object 5">
            <a:hlinkClick r:id="" action="ppaction://ole?verb="/>
          </p:cNvPr>
          <p:cNvGraphicFramePr>
            <a:graphicFrameLocks noChangeAspect="1"/>
          </p:cNvGraphicFramePr>
          <p:nvPr/>
        </p:nvGraphicFramePr>
        <p:xfrm>
          <a:off x="5181600" y="3505200"/>
          <a:ext cx="2438400" cy="568325"/>
        </p:xfrm>
        <a:graphic>
          <a:graphicData uri="http://schemas.openxmlformats.org/presentationml/2006/ole">
            <mc:AlternateContent xmlns:mc="http://schemas.openxmlformats.org/markup-compatibility/2006">
              <mc:Choice xmlns:v="urn:schemas-microsoft-com:vml" Requires="v">
                <p:oleObj spid="_x0000_s3078" name="" r:id="rId1" imgW="1092200" imgH="254000" progId="Equation.KSEE3">
                  <p:embed/>
                </p:oleObj>
              </mc:Choice>
              <mc:Fallback>
                <p:oleObj name="" r:id="rId1" imgW="1092200" imgH="254000" progId="Equation.KSEE3">
                  <p:embed/>
                  <p:pic>
                    <p:nvPicPr>
                      <p:cNvPr id="0" name="图片 3077"/>
                      <p:cNvPicPr/>
                      <p:nvPr/>
                    </p:nvPicPr>
                    <p:blipFill>
                      <a:blip r:embed="rId2"/>
                      <a:stretch>
                        <a:fillRect/>
                      </a:stretch>
                    </p:blipFill>
                    <p:spPr>
                      <a:xfrm>
                        <a:off x="5181600" y="3505200"/>
                        <a:ext cx="2438400" cy="568325"/>
                      </a:xfrm>
                      <a:prstGeom prst="rect">
                        <a:avLst/>
                      </a:prstGeom>
                      <a:noFill/>
                      <a:ln w="38100">
                        <a:noFill/>
                        <a:miter/>
                      </a:ln>
                    </p:spPr>
                  </p:pic>
                </p:oleObj>
              </mc:Fallback>
            </mc:AlternateContent>
          </a:graphicData>
        </a:graphic>
      </p:graphicFrame>
      <p:sp>
        <p:nvSpPr>
          <p:cNvPr id="88069" name="Text Box 6"/>
          <p:cNvSpPr txBox="1"/>
          <p:nvPr/>
        </p:nvSpPr>
        <p:spPr>
          <a:xfrm>
            <a:off x="9067800" y="3581400"/>
            <a:ext cx="1708150" cy="3968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（隐结点数）</a:t>
            </a:r>
            <a:endParaRPr lang="zh-CN" altLang="en-US" sz="2000" dirty="0">
              <a:latin typeface="Arial" panose="020B0604020202020204" pitchFamily="34" charset="0"/>
              <a:ea typeface="宋体" panose="02010600030101010101" pitchFamily="2" charset="-122"/>
            </a:endParaRPr>
          </a:p>
        </p:txBody>
      </p:sp>
      <p:graphicFrame>
        <p:nvGraphicFramePr>
          <p:cNvPr id="88070" name="Object 7">
            <a:hlinkClick r:id="" action="ppaction://ole?verb="/>
          </p:cNvPr>
          <p:cNvGraphicFramePr>
            <a:graphicFrameLocks noChangeAspect="1"/>
          </p:cNvGraphicFramePr>
          <p:nvPr/>
        </p:nvGraphicFramePr>
        <p:xfrm>
          <a:off x="5105400" y="4114800"/>
          <a:ext cx="2533650" cy="609600"/>
        </p:xfrm>
        <a:graphic>
          <a:graphicData uri="http://schemas.openxmlformats.org/presentationml/2006/ole">
            <mc:AlternateContent xmlns:mc="http://schemas.openxmlformats.org/markup-compatibility/2006">
              <mc:Choice xmlns:v="urn:schemas-microsoft-com:vml" Requires="v">
                <p:oleObj spid="_x0000_s3079" name="" r:id="rId3" imgW="1003300" imgH="241300" progId="Equation.KSEE3">
                  <p:embed/>
                </p:oleObj>
              </mc:Choice>
              <mc:Fallback>
                <p:oleObj name="" r:id="rId3" imgW="1003300" imgH="241300" progId="Equation.KSEE3">
                  <p:embed/>
                  <p:pic>
                    <p:nvPicPr>
                      <p:cNvPr id="0" name="图片 3078"/>
                      <p:cNvPicPr/>
                      <p:nvPr/>
                    </p:nvPicPr>
                    <p:blipFill>
                      <a:blip r:embed="rId4"/>
                      <a:stretch>
                        <a:fillRect/>
                      </a:stretch>
                    </p:blipFill>
                    <p:spPr>
                      <a:xfrm>
                        <a:off x="5105400" y="4114800"/>
                        <a:ext cx="2533650" cy="609600"/>
                      </a:xfrm>
                      <a:prstGeom prst="rect">
                        <a:avLst/>
                      </a:prstGeom>
                      <a:noFill/>
                      <a:ln w="38100">
                        <a:noFill/>
                        <a:miter/>
                      </a:ln>
                    </p:spPr>
                  </p:pic>
                </p:oleObj>
              </mc:Fallback>
            </mc:AlternateContent>
          </a:graphicData>
        </a:graphic>
      </p:graphicFrame>
      <p:sp>
        <p:nvSpPr>
          <p:cNvPr id="88071" name="Text Box 8"/>
          <p:cNvSpPr txBox="1"/>
          <p:nvPr/>
        </p:nvSpPr>
        <p:spPr>
          <a:xfrm>
            <a:off x="9296400" y="4114800"/>
            <a:ext cx="1200150" cy="3968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（维数）</a:t>
            </a:r>
            <a:endParaRPr lang="zh-CN" altLang="en-US" sz="2000" dirty="0">
              <a:latin typeface="Arial" panose="020B0604020202020204" pitchFamily="34" charset="0"/>
              <a:ea typeface="宋体" panose="02010600030101010101" pitchFamily="2" charset="-122"/>
            </a:endParaRPr>
          </a:p>
        </p:txBody>
      </p:sp>
      <p:graphicFrame>
        <p:nvGraphicFramePr>
          <p:cNvPr id="88072" name="Object 9"/>
          <p:cNvGraphicFramePr/>
          <p:nvPr/>
        </p:nvGraphicFramePr>
        <p:xfrm>
          <a:off x="2286000" y="4953000"/>
          <a:ext cx="7010400" cy="1668463"/>
        </p:xfrm>
        <a:graphic>
          <a:graphicData uri="http://schemas.openxmlformats.org/presentationml/2006/ole">
            <mc:AlternateContent xmlns:mc="http://schemas.openxmlformats.org/markup-compatibility/2006">
              <mc:Choice xmlns:v="urn:schemas-microsoft-com:vml" Requires="v">
                <p:oleObj spid="_x0000_s3077" name="" r:id="rId5" imgW="5514975" imgH="1438275" progId="Paint.Picture">
                  <p:embed/>
                </p:oleObj>
              </mc:Choice>
              <mc:Fallback>
                <p:oleObj name="" r:id="rId5" imgW="5514975" imgH="1438275" progId="Paint.Picture">
                  <p:embed/>
                  <p:pic>
                    <p:nvPicPr>
                      <p:cNvPr id="0" name="图片 3076"/>
                      <p:cNvPicPr/>
                      <p:nvPr/>
                    </p:nvPicPr>
                    <p:blipFill>
                      <a:blip r:embed="rId6"/>
                      <a:stretch>
                        <a:fillRect/>
                      </a:stretch>
                    </p:blipFill>
                    <p:spPr>
                      <a:xfrm>
                        <a:off x="2286000" y="4953000"/>
                        <a:ext cx="7010400" cy="1668463"/>
                      </a:xfrm>
                      <a:prstGeom prst="rect">
                        <a:avLst/>
                      </a:prstGeom>
                      <a:noFill/>
                      <a:ln w="38100">
                        <a:noFill/>
                        <a:miter/>
                      </a:ln>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9090"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CD-1算法</a:t>
            </a:r>
            <a:endParaRPr lang="zh-CN" altLang="en-US" dirty="0">
              <a:ea typeface="宋体" panose="02010600030101010101" pitchFamily="2" charset="-122"/>
            </a:endParaRPr>
          </a:p>
        </p:txBody>
      </p:sp>
      <p:pic>
        <p:nvPicPr>
          <p:cNvPr id="89091" name="Picture 4"/>
          <p:cNvPicPr>
            <a:picLocks noChangeAspect="1"/>
          </p:cNvPicPr>
          <p:nvPr/>
        </p:nvPicPr>
        <p:blipFill>
          <a:blip r:embed="rId1"/>
          <a:stretch>
            <a:fillRect/>
          </a:stretch>
        </p:blipFill>
        <p:spPr>
          <a:xfrm>
            <a:off x="2895600" y="1143000"/>
            <a:ext cx="7391400" cy="5567363"/>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9011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图解</a:t>
            </a:r>
            <a:endParaRPr lang="zh-CN" altLang="en-US" dirty="0">
              <a:ea typeface="宋体" panose="02010600030101010101" pitchFamily="2" charset="-122"/>
            </a:endParaRPr>
          </a:p>
        </p:txBody>
      </p:sp>
      <p:pic>
        <p:nvPicPr>
          <p:cNvPr id="90115" name="Picture 4"/>
          <p:cNvPicPr>
            <a:picLocks noChangeAspect="1"/>
          </p:cNvPicPr>
          <p:nvPr/>
        </p:nvPicPr>
        <p:blipFill>
          <a:blip r:embed="rId1"/>
          <a:stretch>
            <a:fillRect/>
          </a:stretch>
        </p:blipFill>
        <p:spPr>
          <a:xfrm>
            <a:off x="2133600" y="1600200"/>
            <a:ext cx="7232650" cy="1123950"/>
          </a:xfrm>
          <a:prstGeom prst="rect">
            <a:avLst/>
          </a:prstGeom>
          <a:noFill/>
          <a:ln w="9525">
            <a:noFill/>
          </a:ln>
        </p:spPr>
      </p:pic>
      <p:pic>
        <p:nvPicPr>
          <p:cNvPr id="90116" name="Picture 5"/>
          <p:cNvPicPr>
            <a:picLocks noChangeAspect="1"/>
          </p:cNvPicPr>
          <p:nvPr/>
        </p:nvPicPr>
        <p:blipFill>
          <a:blip r:embed="rId2"/>
          <a:stretch>
            <a:fillRect/>
          </a:stretch>
        </p:blipFill>
        <p:spPr>
          <a:xfrm>
            <a:off x="2133600" y="3076575"/>
            <a:ext cx="7162800" cy="1333500"/>
          </a:xfrm>
          <a:prstGeom prst="rect">
            <a:avLst/>
          </a:prstGeom>
          <a:noFill/>
          <a:ln w="9525">
            <a:noFill/>
          </a:ln>
        </p:spPr>
      </p:pic>
      <p:sp>
        <p:nvSpPr>
          <p:cNvPr id="90117" name="AutoShape 6"/>
          <p:cNvSpPr/>
          <p:nvPr/>
        </p:nvSpPr>
        <p:spPr>
          <a:xfrm>
            <a:off x="5638800" y="274320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sp>
        <p:nvSpPr>
          <p:cNvPr id="90118" name="AutoShape 7"/>
          <p:cNvSpPr/>
          <p:nvPr/>
        </p:nvSpPr>
        <p:spPr>
          <a:xfrm>
            <a:off x="5638800" y="441960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pic>
        <p:nvPicPr>
          <p:cNvPr id="90119" name="Picture 8"/>
          <p:cNvPicPr>
            <a:picLocks noChangeAspect="1"/>
          </p:cNvPicPr>
          <p:nvPr/>
        </p:nvPicPr>
        <p:blipFill>
          <a:blip r:embed="rId3"/>
          <a:stretch>
            <a:fillRect/>
          </a:stretch>
        </p:blipFill>
        <p:spPr>
          <a:xfrm>
            <a:off x="1906588" y="4724400"/>
            <a:ext cx="8458200" cy="214630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RBM</a:t>
            </a:r>
            <a:endParaRPr lang="zh-CN" altLang="zh-CN" dirty="0">
              <a:ea typeface="宋体" panose="02010600030101010101" pitchFamily="2" charset="-122"/>
            </a:endParaRPr>
          </a:p>
        </p:txBody>
      </p:sp>
      <p:sp>
        <p:nvSpPr>
          <p:cNvPr id="91138" name="Rectangle 3"/>
          <p:cNvSpPr>
            <a:spLocks noGrp="1"/>
          </p:cNvSpPr>
          <p:nvPr>
            <p:ph idx="1"/>
          </p:nvPr>
        </p:nvSpPr>
        <p:spPr/>
        <p:txBody>
          <a:bodyPr wrap="square" lIns="91436" tIns="45718" rIns="91436" bIns="45718" anchor="t"/>
          <a:p>
            <a:pPr eaLnBrk="1" hangingPunct="1">
              <a:lnSpc>
                <a:spcPct val="90000"/>
              </a:lnSpc>
            </a:pPr>
            <a:r>
              <a:rPr lang="zh-CN" altLang="en-US" dirty="0">
                <a:ea typeface="宋体" panose="02010600030101010101" pitchFamily="2" charset="-122"/>
              </a:rPr>
              <a:t>训练技巧（结构已定）</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将数据分成</a:t>
            </a:r>
            <a:r>
              <a:rPr lang="zh-CN" altLang="zh-CN" dirty="0">
                <a:ea typeface="宋体" panose="02010600030101010101" pitchFamily="2" charset="-122"/>
              </a:rPr>
              <a:t>Batch, </a:t>
            </a:r>
            <a:r>
              <a:rPr lang="zh-CN" altLang="en-US" dirty="0">
                <a:ea typeface="宋体" panose="02010600030101010101" pitchFamily="2" charset="-122"/>
              </a:rPr>
              <a:t>在每个</a:t>
            </a:r>
            <a:r>
              <a:rPr lang="zh-CN" altLang="zh-CN" dirty="0">
                <a:ea typeface="宋体" panose="02010600030101010101" pitchFamily="2" charset="-122"/>
              </a:rPr>
              <a:t>batch </a:t>
            </a:r>
            <a:r>
              <a:rPr lang="zh-CN" altLang="en-US" dirty="0">
                <a:ea typeface="宋体" panose="02010600030101010101" pitchFamily="2" charset="-122"/>
              </a:rPr>
              <a:t>内并行计算</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将</a:t>
            </a:r>
            <a:r>
              <a:rPr lang="zh-CN" altLang="zh-CN" dirty="0">
                <a:ea typeface="宋体" panose="02010600030101010101" pitchFamily="2" charset="-122"/>
              </a:rPr>
              <a:t>CD-∞</a:t>
            </a:r>
            <a:r>
              <a:rPr lang="zh-CN" altLang="en-US" dirty="0">
                <a:ea typeface="宋体" panose="02010600030101010101" pitchFamily="2" charset="-122"/>
              </a:rPr>
              <a:t>算法折衷成</a:t>
            </a:r>
            <a:r>
              <a:rPr lang="zh-CN" altLang="zh-CN" dirty="0">
                <a:ea typeface="宋体" panose="02010600030101010101" pitchFamily="2" charset="-122"/>
              </a:rPr>
              <a:t>CD-1</a:t>
            </a:r>
            <a:r>
              <a:rPr lang="zh-CN" altLang="en-US" dirty="0">
                <a:ea typeface="宋体" panose="02010600030101010101" pitchFamily="2" charset="-122"/>
              </a:rPr>
              <a:t>算法</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监控学习过程</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防止</a:t>
            </a:r>
            <a:r>
              <a:rPr lang="zh-CN" altLang="zh-CN" dirty="0">
                <a:ea typeface="宋体" panose="02010600030101010101" pitchFamily="2" charset="-122"/>
              </a:rPr>
              <a:t>overfitting</a:t>
            </a:r>
            <a:endParaRPr lang="zh-CN"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监控学习率</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增加动力机制（选样）</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增加稀疏机制（联接）</a:t>
            </a:r>
            <a:endParaRPr lang="zh-CN" altLang="en-US" dirty="0">
              <a:ea typeface="宋体" panose="02010600030101010101" pitchFamily="2" charset="-122"/>
            </a:endParaRPr>
          </a:p>
        </p:txBody>
      </p:sp>
      <p:pic>
        <p:nvPicPr>
          <p:cNvPr id="91139" name="Picture 4"/>
          <p:cNvPicPr>
            <a:picLocks noChangeAspect="1"/>
          </p:cNvPicPr>
          <p:nvPr/>
        </p:nvPicPr>
        <p:blipFill>
          <a:blip r:embed="rId1"/>
          <a:stretch>
            <a:fillRect/>
          </a:stretch>
        </p:blipFill>
        <p:spPr>
          <a:xfrm>
            <a:off x="5867400" y="2895600"/>
            <a:ext cx="5257800" cy="3063875"/>
          </a:xfrm>
          <a:prstGeom prst="rect">
            <a:avLst/>
          </a:prstGeom>
          <a:noFill/>
          <a:ln w="9525">
            <a:noFill/>
          </a:ln>
        </p:spPr>
      </p:pic>
      <p:sp>
        <p:nvSpPr>
          <p:cNvPr id="91140" name="Text Box 5"/>
          <p:cNvSpPr txBox="1"/>
          <p:nvPr/>
        </p:nvSpPr>
        <p:spPr>
          <a:xfrm>
            <a:off x="1143000" y="6172200"/>
            <a:ext cx="9677400" cy="639763"/>
          </a:xfrm>
          <a:prstGeom prst="rect">
            <a:avLst/>
          </a:prstGeom>
          <a:noFill/>
          <a:ln w="9525">
            <a:noFill/>
          </a:ln>
        </p:spPr>
        <p:txBody>
          <a:bodyPr anchor="t">
            <a:spAutoFit/>
          </a:bodyPr>
          <a:p>
            <a:pPr eaLnBrk="0" hangingPunct="0"/>
            <a:r>
              <a:rPr lang="zh-CN" altLang="zh-CN" dirty="0">
                <a:latin typeface="Arial" panose="020B0604020202020204" pitchFamily="34" charset="0"/>
                <a:ea typeface="宋体" panose="02010600030101010101" pitchFamily="2" charset="-122"/>
              </a:rPr>
              <a:t>G. Hinton. A Practical Guide to Training Restricted Boltzmann Machines, Tech Report, No.UTML TR 2010-003, Department of Computer Science, University of Toronto, Canada</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Deep Belief Networks(DBNs)</a:t>
            </a:r>
            <a:endParaRPr lang="zh-CN" altLang="zh-CN" dirty="0">
              <a:ea typeface="宋体" panose="02010600030101010101" pitchFamily="2" charset="-122"/>
            </a:endParaRPr>
          </a:p>
        </p:txBody>
      </p:sp>
      <p:sp>
        <p:nvSpPr>
          <p:cNvPr id="92162" name="Rectangle 3"/>
          <p:cNvSpPr>
            <a:spLocks noGrp="1"/>
          </p:cNvSpPr>
          <p:nvPr>
            <p:ph idx="1"/>
          </p:nvPr>
        </p:nvSpPr>
        <p:spPr>
          <a:xfrm>
            <a:off x="406400" y="1397000"/>
            <a:ext cx="8662988" cy="4729163"/>
          </a:xfrm>
        </p:spPr>
        <p:txBody>
          <a:bodyPr wrap="square" lIns="91436" tIns="45718" rIns="91436" bIns="45718" anchor="t"/>
          <a:p>
            <a:pPr eaLnBrk="1" hangingPunct="1"/>
            <a:r>
              <a:rPr lang="zh-CN" altLang="en-US" dirty="0">
                <a:ea typeface="宋体" panose="02010600030101010101" pitchFamily="2" charset="-122"/>
              </a:rPr>
              <a:t>概率生成模型</a:t>
            </a:r>
            <a:endParaRPr lang="zh-CN" altLang="en-US" dirty="0">
              <a:ea typeface="宋体" panose="02010600030101010101" pitchFamily="2" charset="-122"/>
            </a:endParaRPr>
          </a:p>
          <a:p>
            <a:pPr eaLnBrk="1" hangingPunct="1"/>
            <a:r>
              <a:rPr lang="zh-CN" altLang="en-US" dirty="0">
                <a:ea typeface="宋体" panose="02010600030101010101" pitchFamily="2" charset="-122"/>
              </a:rPr>
              <a:t>深层结构——多层</a:t>
            </a:r>
            <a:endParaRPr lang="zh-CN" altLang="en-US" dirty="0">
              <a:ea typeface="宋体" panose="02010600030101010101" pitchFamily="2" charset="-122"/>
            </a:endParaRPr>
          </a:p>
          <a:p>
            <a:pPr eaLnBrk="1" hangingPunct="1"/>
            <a:r>
              <a:rPr lang="zh-CN" altLang="en-US" dirty="0">
                <a:ea typeface="宋体" panose="02010600030101010101" pitchFamily="2" charset="-122"/>
              </a:rPr>
              <a:t>非监督的预学习提供了网络好的初始化</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maximizing the lower-bound of the log-likelihood of the data</a:t>
            </a:r>
            <a:endParaRPr lang="zh-CN" altLang="en-US" dirty="0">
              <a:ea typeface="宋体" panose="02010600030101010101" pitchFamily="2" charset="-122"/>
            </a:endParaRPr>
          </a:p>
          <a:p>
            <a:pPr eaLnBrk="1" hangingPunct="1"/>
            <a:r>
              <a:rPr lang="zh-CN" altLang="en-US" dirty="0">
                <a:ea typeface="宋体" panose="02010600030101010101" pitchFamily="2" charset="-122"/>
              </a:rPr>
              <a:t>监督微调(fine-tuning)</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Generative: Up-down algorithm</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Discriminative: backpropagation</a:t>
            </a:r>
            <a:endParaRPr lang="zh-CN" altLang="en-US" dirty="0">
              <a:ea typeface="宋体" panose="02010600030101010101" pitchFamily="2" charset="-122"/>
            </a:endParaRPr>
          </a:p>
        </p:txBody>
      </p:sp>
      <p:pic>
        <p:nvPicPr>
          <p:cNvPr id="92163" name="Picture 4"/>
          <p:cNvPicPr>
            <a:picLocks noChangeAspect="1"/>
          </p:cNvPicPr>
          <p:nvPr/>
        </p:nvPicPr>
        <p:blipFill>
          <a:blip r:embed="rId1"/>
          <a:stretch>
            <a:fillRect/>
          </a:stretch>
        </p:blipFill>
        <p:spPr>
          <a:xfrm>
            <a:off x="8839200" y="1828800"/>
            <a:ext cx="2843213" cy="375285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024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0244" name="TextBox 4"/>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0245" name="TextBox 5"/>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10246" name="Content Placeholder 2"/>
          <p:cNvSpPr/>
          <p:nvPr/>
        </p:nvSpPr>
        <p:spPr>
          <a:xfrm>
            <a:off x="4176713" y="2924175"/>
            <a:ext cx="6673850" cy="1009650"/>
          </a:xfrm>
          <a:prstGeom prst="rect">
            <a:avLst/>
          </a:prstGeom>
          <a:noFill/>
          <a:ln w="9525">
            <a:noFill/>
          </a:ln>
        </p:spPr>
        <p:txBody>
          <a:bodyPr/>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Solve general learning problems</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Tied with biological system</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0247" name="TextBox 7"/>
          <p:cNvSpPr/>
          <p:nvPr/>
        </p:nvSpPr>
        <p:spPr>
          <a:xfrm>
            <a:off x="4210050" y="3740150"/>
            <a:ext cx="1879600"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But it is given up…</a:t>
            </a:r>
            <a:endParaRPr lang="zh-CN" altLang="en-US" dirty="0">
              <a:ea typeface="宋体" panose="02010600030101010101" pitchFamily="2" charset="-122"/>
            </a:endParaRPr>
          </a:p>
        </p:txBody>
      </p:sp>
      <p:cxnSp>
        <p:nvCxnSpPr>
          <p:cNvPr id="10248" name="Straight Arrow Connector 9"/>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0249" name="TextBox 9"/>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0250" name="Rectangle 11"/>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0251" name="TextBox 12"/>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grpSp>
        <p:nvGrpSpPr>
          <p:cNvPr id="10252" name="Group 13"/>
          <p:cNvGrpSpPr>
            <a:grpSpLocks noChangeAspect="1"/>
          </p:cNvGrpSpPr>
          <p:nvPr/>
        </p:nvGrpSpPr>
        <p:grpSpPr>
          <a:xfrm>
            <a:off x="334963" y="5805488"/>
            <a:ext cx="11425237" cy="890587"/>
            <a:chOff x="0" y="0"/>
            <a:chExt cx="8568911" cy="891339"/>
          </a:xfrm>
        </p:grpSpPr>
        <p:pic>
          <p:nvPicPr>
            <p:cNvPr id="10253" name="Picture 11"/>
            <p:cNvPicPr>
              <a:picLocks noChangeAspect="1"/>
            </p:cNvPicPr>
            <p:nvPr/>
          </p:nvPicPr>
          <p:blipFill>
            <a:blip r:embed="rId1"/>
            <a:stretch>
              <a:fillRect/>
            </a:stretch>
          </p:blipFill>
          <p:spPr>
            <a:xfrm>
              <a:off x="7162800" y="0"/>
              <a:ext cx="1406111" cy="857179"/>
            </a:xfrm>
            <a:prstGeom prst="rect">
              <a:avLst/>
            </a:prstGeom>
            <a:noFill/>
            <a:ln w="9525">
              <a:noFill/>
            </a:ln>
          </p:spPr>
        </p:pic>
        <p:pic>
          <p:nvPicPr>
            <p:cNvPr id="10254" name="Picture 4"/>
            <p:cNvPicPr>
              <a:picLocks noChangeAspect="1"/>
            </p:cNvPicPr>
            <p:nvPr/>
          </p:nvPicPr>
          <p:blipFill>
            <a:blip r:embed="rId2"/>
            <a:stretch>
              <a:fillRect/>
            </a:stretch>
          </p:blipFill>
          <p:spPr>
            <a:xfrm>
              <a:off x="0" y="247579"/>
              <a:ext cx="7172325" cy="643760"/>
            </a:xfrm>
            <a:prstGeom prst="rect">
              <a:avLst/>
            </a:prstGeom>
            <a:noFill/>
            <a:ln w="9525">
              <a:noFill/>
            </a:ln>
          </p:spPr>
        </p:pic>
      </p:grpSp>
      <p:grpSp>
        <p:nvGrpSpPr>
          <p:cNvPr id="10255" name="Group 16"/>
          <p:cNvGrpSpPr/>
          <p:nvPr/>
        </p:nvGrpSpPr>
        <p:grpSpPr>
          <a:xfrm>
            <a:off x="2735263" y="2276475"/>
            <a:ext cx="7796212" cy="3298825"/>
            <a:chOff x="0" y="0"/>
            <a:chExt cx="5846593" cy="3298139"/>
          </a:xfrm>
        </p:grpSpPr>
        <p:pic>
          <p:nvPicPr>
            <p:cNvPr id="10256" name="Picture 1"/>
            <p:cNvPicPr>
              <a:picLocks noChangeAspect="1"/>
            </p:cNvPicPr>
            <p:nvPr/>
          </p:nvPicPr>
          <p:blipFill>
            <a:blip r:embed="rId3"/>
            <a:stretch>
              <a:fillRect/>
            </a:stretch>
          </p:blipFill>
          <p:spPr>
            <a:xfrm>
              <a:off x="0" y="648072"/>
              <a:ext cx="5195888" cy="2650067"/>
            </a:xfrm>
            <a:prstGeom prst="rect">
              <a:avLst/>
            </a:prstGeom>
            <a:noFill/>
            <a:ln w="9525">
              <a:noFill/>
            </a:ln>
          </p:spPr>
        </p:pic>
        <p:sp>
          <p:nvSpPr>
            <p:cNvPr id="10257" name="Rectangle 19"/>
            <p:cNvSpPr/>
            <p:nvPr/>
          </p:nvSpPr>
          <p:spPr>
            <a:xfrm>
              <a:off x="2952664" y="647565"/>
              <a:ext cx="1079469" cy="2593436"/>
            </a:xfrm>
            <a:prstGeom prst="rect">
              <a:avLst/>
            </a:prstGeom>
            <a:noFill/>
            <a:ln w="25400" cap="flat" cmpd="sng">
              <a:solidFill>
                <a:srgbClr val="FF0000"/>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0258" name="TextBox 19"/>
            <p:cNvSpPr/>
            <p:nvPr/>
          </p:nvSpPr>
          <p:spPr>
            <a:xfrm>
              <a:off x="3672408" y="0"/>
              <a:ext cx="2174185" cy="36933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deep learning results</a:t>
              </a:r>
              <a:endParaRPr lang="zh-CN" altLang="en-US" dirty="0">
                <a:ea typeface="宋体" panose="02010600030101010101" pitchFamily="2" charset="-122"/>
              </a:endParaRPr>
            </a:p>
          </p:txBody>
        </p:sp>
        <p:cxnSp>
          <p:nvCxnSpPr>
            <p:cNvPr id="10259" name="Straight Arrow Connector 21"/>
            <p:cNvCxnSpPr/>
            <p:nvPr/>
          </p:nvCxnSpPr>
          <p:spPr>
            <a:xfrm flipH="1">
              <a:off x="3384452" y="287278"/>
              <a:ext cx="431787" cy="288865"/>
            </a:xfrm>
            <a:prstGeom prst="straightConnector1">
              <a:avLst/>
            </a:prstGeom>
            <a:ln w="25400" cap="flat" cmpd="sng">
              <a:solidFill>
                <a:srgbClr val="FF0000"/>
              </a:solidFill>
              <a:prstDash val="solid"/>
              <a:miter/>
              <a:headEnd type="none" w="med" len="med"/>
              <a:tailEnd type="arrow" w="med" len="med"/>
            </a:ln>
          </p:spPr>
        </p:cxnSp>
      </p:grpSp>
      <p:cxnSp>
        <p:nvCxnSpPr>
          <p:cNvPr id="10260" name="Straight Arrow Connector 2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0261" name="Picture 11"/>
          <p:cNvPicPr>
            <a:picLocks noChangeAspect="1"/>
          </p:cNvPicPr>
          <p:nvPr/>
        </p:nvPicPr>
        <p:blipFill>
          <a:blip r:embed="rId4"/>
          <a:stretch>
            <a:fillRect/>
          </a:stretch>
        </p:blipFill>
        <p:spPr>
          <a:xfrm>
            <a:off x="6416675" y="908050"/>
            <a:ext cx="830263" cy="381000"/>
          </a:xfrm>
          <a:prstGeom prst="rect">
            <a:avLst/>
          </a:prstGeom>
          <a:noFill/>
          <a:ln w="9525">
            <a:noFill/>
          </a:ln>
        </p:spPr>
      </p:pic>
      <p:sp>
        <p:nvSpPr>
          <p:cNvPr id="10262" name="TextBox 23"/>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0263" name="TextBox 24"/>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sp>
        <p:nvSpPr>
          <p:cNvPr id="10264" name="TextBox 27"/>
          <p:cNvSpPr/>
          <p:nvPr/>
        </p:nvSpPr>
        <p:spPr>
          <a:xfrm>
            <a:off x="1239838" y="930275"/>
            <a:ext cx="758825" cy="334963"/>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DBN结构</a:t>
            </a:r>
            <a:endParaRPr lang="zh-CN" altLang="en-US" dirty="0">
              <a:ea typeface="宋体" panose="02010600030101010101" pitchFamily="2" charset="-122"/>
            </a:endParaRPr>
          </a:p>
        </p:txBody>
      </p:sp>
      <p:sp>
        <p:nvSpPr>
          <p:cNvPr id="93186" name="Rectangle 3"/>
          <p:cNvSpPr>
            <a:spLocks noGrp="1"/>
          </p:cNvSpPr>
          <p:nvPr>
            <p:ph idx="1"/>
          </p:nvPr>
        </p:nvSpPr>
        <p:spPr/>
        <p:txBody>
          <a:bodyPr wrap="square" lIns="91436" tIns="45718" rIns="91436" bIns="45718" anchor="t"/>
          <a:p>
            <a:pPr eaLnBrk="1" hangingPunct="1"/>
            <a:endParaRPr lang="zh-CN" altLang="zh-CN" dirty="0">
              <a:ea typeface="宋体" panose="02010600030101010101" pitchFamily="2" charset="-122"/>
            </a:endParaRPr>
          </a:p>
        </p:txBody>
      </p:sp>
      <p:graphicFrame>
        <p:nvGraphicFramePr>
          <p:cNvPr id="93187" name="Object 4"/>
          <p:cNvGraphicFramePr/>
          <p:nvPr/>
        </p:nvGraphicFramePr>
        <p:xfrm>
          <a:off x="1600200" y="1371600"/>
          <a:ext cx="7978775" cy="4918075"/>
        </p:xfrm>
        <a:graphic>
          <a:graphicData uri="http://schemas.openxmlformats.org/presentationml/2006/ole">
            <mc:AlternateContent xmlns:mc="http://schemas.openxmlformats.org/markup-compatibility/2006">
              <mc:Choice xmlns:v="urn:schemas-microsoft-com:vml" Requires="v">
                <p:oleObj spid="_x0000_s3081" name="" r:id="rId1" imgW="7972425" imgH="4914900" progId="Paint.Picture">
                  <p:embed/>
                </p:oleObj>
              </mc:Choice>
              <mc:Fallback>
                <p:oleObj name="" r:id="rId1" imgW="7972425" imgH="4914900" progId="Paint.Picture">
                  <p:embed/>
                  <p:pic>
                    <p:nvPicPr>
                      <p:cNvPr id="0" name="图片 3080"/>
                      <p:cNvPicPr/>
                      <p:nvPr/>
                    </p:nvPicPr>
                    <p:blipFill>
                      <a:blip r:embed="rId2"/>
                      <a:stretch>
                        <a:fillRect/>
                      </a:stretch>
                    </p:blipFill>
                    <p:spPr>
                      <a:xfrm>
                        <a:off x="1600200" y="1371600"/>
                        <a:ext cx="7978775" cy="4918075"/>
                      </a:xfrm>
                      <a:prstGeom prst="rect">
                        <a:avLst/>
                      </a:prstGeom>
                      <a:noFill/>
                      <a:ln w="38100">
                        <a:noFill/>
                        <a:miter/>
                      </a:ln>
                    </p:spPr>
                  </p:pic>
                </p:oleObj>
              </mc:Fallback>
            </mc:AlternateContent>
          </a:graphicData>
        </a:graphic>
      </p:graphicFrame>
      <p:sp>
        <p:nvSpPr>
          <p:cNvPr id="93188" name="Text Box 5"/>
          <p:cNvSpPr txBox="1"/>
          <p:nvPr/>
        </p:nvSpPr>
        <p:spPr>
          <a:xfrm>
            <a:off x="9829800" y="6096000"/>
            <a:ext cx="2209800" cy="365125"/>
          </a:xfrm>
          <a:prstGeom prst="rect">
            <a:avLst/>
          </a:prstGeom>
          <a:noFill/>
          <a:ln w="9525">
            <a:noFill/>
          </a:ln>
        </p:spPr>
        <p:txBody>
          <a:bodyPr anchor="t">
            <a:spAutoFit/>
          </a:bodyPr>
          <a:p>
            <a:pPr eaLnBrk="0" hangingPunct="0"/>
            <a:r>
              <a:rPr lang="zh-CN" altLang="zh-CN" dirty="0">
                <a:latin typeface="Arial" panose="020B0604020202020204" pitchFamily="34" charset="0"/>
                <a:ea typeface="宋体" panose="02010600030101010101" pitchFamily="2" charset="-122"/>
              </a:rPr>
              <a:t>Hinton et al., 2006</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 Greedy training</a:t>
            </a:r>
            <a:endParaRPr lang="zh-CN" altLang="zh-CN" dirty="0">
              <a:ea typeface="宋体" panose="02010600030101010101" pitchFamily="2" charset="-122"/>
            </a:endParaRPr>
          </a:p>
        </p:txBody>
      </p:sp>
      <p:sp>
        <p:nvSpPr>
          <p:cNvPr id="94210" name="Rectangle 3"/>
          <p:cNvSpPr>
            <a:spLocks noGrp="1"/>
          </p:cNvSpPr>
          <p:nvPr>
            <p:ph idx="1"/>
          </p:nvPr>
        </p:nvSpPr>
        <p:spPr>
          <a:xfrm>
            <a:off x="406400" y="1397000"/>
            <a:ext cx="5386388" cy="4729163"/>
          </a:xfrm>
        </p:spPr>
        <p:txBody>
          <a:bodyPr wrap="square" lIns="91436" tIns="45718" rIns="91436" bIns="45718" anchor="t"/>
          <a:p>
            <a:pPr eaLnBrk="1" hangingPunct="1"/>
            <a:r>
              <a:rPr lang="zh-CN" altLang="en-US" dirty="0">
                <a:ea typeface="宋体" panose="02010600030101010101" pitchFamily="2" charset="-122"/>
              </a:rPr>
              <a:t>第一步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Construct an RBM with an input layer v and a hidden layer h</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Train the RBM</a:t>
            </a:r>
            <a:endParaRPr lang="zh-CN" altLang="en-US" dirty="0">
              <a:ea typeface="宋体" panose="02010600030101010101" pitchFamily="2" charset="-122"/>
            </a:endParaRPr>
          </a:p>
        </p:txBody>
      </p:sp>
      <p:pic>
        <p:nvPicPr>
          <p:cNvPr id="94211" name="Picture 4"/>
          <p:cNvPicPr>
            <a:picLocks noChangeAspect="1"/>
          </p:cNvPicPr>
          <p:nvPr/>
        </p:nvPicPr>
        <p:blipFill>
          <a:blip r:embed="rId1"/>
          <a:stretch>
            <a:fillRect/>
          </a:stretch>
        </p:blipFill>
        <p:spPr>
          <a:xfrm>
            <a:off x="6781800" y="4114800"/>
            <a:ext cx="4267200" cy="2124075"/>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 Greedy training</a:t>
            </a:r>
            <a:endParaRPr lang="zh-CN" altLang="zh-CN" dirty="0">
              <a:ea typeface="宋体" panose="02010600030101010101" pitchFamily="2" charset="-122"/>
            </a:endParaRPr>
          </a:p>
        </p:txBody>
      </p:sp>
      <p:sp>
        <p:nvSpPr>
          <p:cNvPr id="95234" name="Rectangle 3"/>
          <p:cNvSpPr>
            <a:spLocks noGrp="1"/>
          </p:cNvSpPr>
          <p:nvPr>
            <p:ph idx="1"/>
          </p:nvPr>
        </p:nvSpPr>
        <p:spPr>
          <a:xfrm>
            <a:off x="406400" y="1397000"/>
            <a:ext cx="5614988" cy="4729163"/>
          </a:xfrm>
        </p:spPr>
        <p:txBody>
          <a:bodyPr wrap="square" lIns="91436" tIns="45718" rIns="91436" bIns="45718" anchor="t"/>
          <a:p>
            <a:pPr eaLnBrk="1" hangingPunct="1"/>
            <a:r>
              <a:rPr lang="zh-CN" altLang="en-US" dirty="0">
                <a:ea typeface="宋体" panose="02010600030101010101" pitchFamily="2" charset="-122"/>
              </a:rPr>
              <a:t>第二步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Stack another hidden layer on top of the RBM to form a new RBM</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Fix  W</a:t>
            </a:r>
            <a:r>
              <a:rPr lang="zh-CN" altLang="en-US" baseline="30000" dirty="0">
                <a:ea typeface="宋体" panose="02010600030101010101" pitchFamily="2" charset="-122"/>
              </a:rPr>
              <a:t>1</a:t>
            </a:r>
            <a:r>
              <a:rPr lang="zh-CN" altLang="en-US" dirty="0">
                <a:ea typeface="宋体" panose="02010600030101010101" pitchFamily="2" charset="-122"/>
              </a:rPr>
              <a:t>, sample h</a:t>
            </a:r>
            <a:r>
              <a:rPr lang="zh-CN" altLang="en-US" baseline="30000" dirty="0">
                <a:ea typeface="宋体" panose="02010600030101010101" pitchFamily="2" charset="-122"/>
              </a:rPr>
              <a:t>1</a:t>
            </a:r>
            <a:r>
              <a:rPr lang="zh-CN" altLang="en-US" dirty="0">
                <a:ea typeface="宋体" panose="02010600030101010101" pitchFamily="2" charset="-122"/>
              </a:rPr>
              <a:t> from Q(h</a:t>
            </a:r>
            <a:r>
              <a:rPr lang="zh-CN" altLang="en-US" baseline="30000" dirty="0">
                <a:ea typeface="宋体" panose="02010600030101010101" pitchFamily="2" charset="-122"/>
              </a:rPr>
              <a:t>1</a:t>
            </a:r>
            <a:r>
              <a:rPr lang="zh-CN" altLang="en-US" dirty="0">
                <a:ea typeface="宋体" panose="02010600030101010101" pitchFamily="2" charset="-122"/>
              </a:rPr>
              <a:t>|v) as input. Train W</a:t>
            </a:r>
            <a:r>
              <a:rPr lang="zh-CN" altLang="en-US" baseline="30000" dirty="0">
                <a:ea typeface="宋体" panose="02010600030101010101" pitchFamily="2" charset="-122"/>
              </a:rPr>
              <a:t>2 </a:t>
            </a:r>
            <a:r>
              <a:rPr lang="zh-CN" altLang="en-US" dirty="0">
                <a:ea typeface="宋体" panose="02010600030101010101" pitchFamily="2" charset="-122"/>
              </a:rPr>
              <a:t>as RBM.</a:t>
            </a:r>
            <a:endParaRPr lang="zh-CN" altLang="en-US" dirty="0">
              <a:ea typeface="宋体" panose="02010600030101010101" pitchFamily="2" charset="-122"/>
            </a:endParaRPr>
          </a:p>
        </p:txBody>
      </p:sp>
      <p:graphicFrame>
        <p:nvGraphicFramePr>
          <p:cNvPr id="95235" name="Object 4"/>
          <p:cNvGraphicFramePr/>
          <p:nvPr/>
        </p:nvGraphicFramePr>
        <p:xfrm>
          <a:off x="5943600" y="2971800"/>
          <a:ext cx="5334000" cy="3336925"/>
        </p:xfrm>
        <a:graphic>
          <a:graphicData uri="http://schemas.openxmlformats.org/presentationml/2006/ole">
            <mc:AlternateContent xmlns:mc="http://schemas.openxmlformats.org/markup-compatibility/2006">
              <mc:Choice xmlns:v="urn:schemas-microsoft-com:vml" Requires="v">
                <p:oleObj spid="_x0000_s3082" name="" r:id="rId1" imgW="5105400" imgH="3257550" progId="Paint.Picture">
                  <p:embed/>
                </p:oleObj>
              </mc:Choice>
              <mc:Fallback>
                <p:oleObj name="" r:id="rId1" imgW="5105400" imgH="3257550" progId="Paint.Picture">
                  <p:embed/>
                  <p:pic>
                    <p:nvPicPr>
                      <p:cNvPr id="0" name="图片 3081"/>
                      <p:cNvPicPr/>
                      <p:nvPr/>
                    </p:nvPicPr>
                    <p:blipFill>
                      <a:blip r:embed="rId2"/>
                      <a:stretch>
                        <a:fillRect/>
                      </a:stretch>
                    </p:blipFill>
                    <p:spPr>
                      <a:xfrm>
                        <a:off x="5943600" y="2971800"/>
                        <a:ext cx="5334000" cy="3336925"/>
                      </a:xfrm>
                      <a:prstGeom prst="rect">
                        <a:avLst/>
                      </a:prstGeom>
                      <a:noFill/>
                      <a:ln w="38100">
                        <a:noFill/>
                        <a:miter/>
                      </a:ln>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 Greedy training</a:t>
            </a:r>
            <a:endParaRPr lang="zh-CN" altLang="zh-CN" dirty="0">
              <a:ea typeface="宋体" panose="02010600030101010101" pitchFamily="2" charset="-122"/>
            </a:endParaRPr>
          </a:p>
        </p:txBody>
      </p:sp>
      <p:sp>
        <p:nvSpPr>
          <p:cNvPr id="96258" name="Rectangle 3"/>
          <p:cNvSpPr>
            <a:spLocks noGrp="1"/>
          </p:cNvSpPr>
          <p:nvPr>
            <p:ph idx="1"/>
          </p:nvPr>
        </p:nvSpPr>
        <p:spPr>
          <a:xfrm>
            <a:off x="406400" y="1397000"/>
            <a:ext cx="5691188" cy="4729163"/>
          </a:xfrm>
        </p:spPr>
        <p:txBody>
          <a:bodyPr wrap="square" lIns="91436" tIns="45718" rIns="91436" bIns="45718" anchor="t"/>
          <a:p>
            <a:pPr eaLnBrk="1" hangingPunct="1"/>
            <a:r>
              <a:rPr lang="zh-CN" altLang="en-US" dirty="0">
                <a:ea typeface="宋体" panose="02010600030101010101" pitchFamily="2" charset="-122"/>
              </a:rPr>
              <a:t>第三步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Continue to stack layers on top of the network, train it as previous step, with sample sampled from Q(h</a:t>
            </a:r>
            <a:r>
              <a:rPr lang="zh-CN" altLang="en-US" baseline="30000" dirty="0">
                <a:ea typeface="宋体" panose="02010600030101010101" pitchFamily="2" charset="-122"/>
              </a:rPr>
              <a:t>2</a:t>
            </a:r>
            <a:r>
              <a:rPr lang="zh-CN" altLang="en-US" dirty="0">
                <a:ea typeface="宋体" panose="02010600030101010101" pitchFamily="2" charset="-122"/>
              </a:rPr>
              <a:t>|h</a:t>
            </a:r>
            <a:r>
              <a:rPr lang="zh-CN" altLang="en-US" baseline="30000" dirty="0">
                <a:ea typeface="宋体" panose="02010600030101010101" pitchFamily="2" charset="-122"/>
              </a:rPr>
              <a:t>1</a:t>
            </a:r>
            <a:r>
              <a:rPr lang="zh-CN" altLang="en-US" dirty="0">
                <a:ea typeface="宋体" panose="02010600030101010101" pitchFamily="2" charset="-122"/>
              </a:rPr>
              <a:t>)</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And so on…</a:t>
            </a:r>
            <a:endParaRPr lang="zh-CN" altLang="en-US" dirty="0">
              <a:ea typeface="宋体" panose="02010600030101010101" pitchFamily="2" charset="-122"/>
            </a:endParaRPr>
          </a:p>
        </p:txBody>
      </p:sp>
      <p:graphicFrame>
        <p:nvGraphicFramePr>
          <p:cNvPr id="96259" name="Object 4"/>
          <p:cNvGraphicFramePr/>
          <p:nvPr/>
        </p:nvGraphicFramePr>
        <p:xfrm>
          <a:off x="5638800" y="1524000"/>
          <a:ext cx="5791200" cy="4679950"/>
        </p:xfrm>
        <a:graphic>
          <a:graphicData uri="http://schemas.openxmlformats.org/presentationml/2006/ole">
            <mc:AlternateContent xmlns:mc="http://schemas.openxmlformats.org/markup-compatibility/2006">
              <mc:Choice xmlns:v="urn:schemas-microsoft-com:vml" Requires="v">
                <p:oleObj spid="_x0000_s3083" name="" r:id="rId1" imgW="5314950" imgH="4371975" progId="Paint.Picture">
                  <p:embed/>
                </p:oleObj>
              </mc:Choice>
              <mc:Fallback>
                <p:oleObj name="" r:id="rId1" imgW="5314950" imgH="4371975" progId="Paint.Picture">
                  <p:embed/>
                  <p:pic>
                    <p:nvPicPr>
                      <p:cNvPr id="0" name="图片 3082"/>
                      <p:cNvPicPr/>
                      <p:nvPr/>
                    </p:nvPicPr>
                    <p:blipFill>
                      <a:blip r:embed="rId2"/>
                      <a:stretch>
                        <a:fillRect/>
                      </a:stretch>
                    </p:blipFill>
                    <p:spPr>
                      <a:xfrm>
                        <a:off x="5638800" y="1524000"/>
                        <a:ext cx="5791200" cy="4679950"/>
                      </a:xfrm>
                      <a:prstGeom prst="rect">
                        <a:avLst/>
                      </a:prstGeom>
                      <a:noFill/>
                      <a:ln w="38100">
                        <a:noFill/>
                        <a:miter/>
                      </a:ln>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Fine-tuning</a:t>
            </a:r>
            <a:endParaRPr lang="zh-CN" altLang="en-US" dirty="0">
              <a:ea typeface="宋体" panose="02010600030101010101" pitchFamily="2" charset="-122"/>
            </a:endParaRPr>
          </a:p>
        </p:txBody>
      </p:sp>
      <p:sp>
        <p:nvSpPr>
          <p:cNvPr id="97282" name="Rectangle 3"/>
          <p:cNvSpPr>
            <a:spLocks noGrp="1"/>
          </p:cNvSpPr>
          <p:nvPr>
            <p:ph idx="1"/>
          </p:nvPr>
        </p:nvSpPr>
        <p:spPr/>
        <p:txBody>
          <a:bodyPr wrap="square" lIns="91436" tIns="45718" rIns="91436" bIns="45718" anchor="t"/>
          <a:p>
            <a:pPr eaLnBrk="1" hangingPunct="1"/>
            <a:r>
              <a:rPr lang="zh-CN" altLang="zh-CN" dirty="0">
                <a:ea typeface="宋体" panose="02010600030101010101" pitchFamily="2" charset="-122"/>
              </a:rPr>
              <a:t>Training for classification</a:t>
            </a:r>
            <a:endParaRPr lang="zh-CN" altLang="zh-CN" dirty="0">
              <a:ea typeface="宋体" panose="02010600030101010101" pitchFamily="2" charset="-122"/>
            </a:endParaRPr>
          </a:p>
        </p:txBody>
      </p:sp>
      <p:pic>
        <p:nvPicPr>
          <p:cNvPr id="97283" name="Picture 4"/>
          <p:cNvPicPr>
            <a:picLocks noChangeAspect="1"/>
          </p:cNvPicPr>
          <p:nvPr/>
        </p:nvPicPr>
        <p:blipFill>
          <a:blip r:embed="rId1"/>
          <a:stretch>
            <a:fillRect/>
          </a:stretch>
        </p:blipFill>
        <p:spPr>
          <a:xfrm>
            <a:off x="6096000" y="1219200"/>
            <a:ext cx="3962400" cy="5235575"/>
          </a:xfrm>
          <a:prstGeom prst="rect">
            <a:avLst/>
          </a:prstGeom>
          <a:noFill/>
          <a:ln w="9525">
            <a:noFill/>
          </a:ln>
        </p:spPr>
      </p:pic>
      <p:pic>
        <p:nvPicPr>
          <p:cNvPr id="97284" name="Picture 5"/>
          <p:cNvPicPr>
            <a:picLocks noChangeAspect="1"/>
          </p:cNvPicPr>
          <p:nvPr/>
        </p:nvPicPr>
        <p:blipFill>
          <a:blip r:embed="rId2"/>
          <a:stretch>
            <a:fillRect/>
          </a:stretch>
        </p:blipFill>
        <p:spPr>
          <a:xfrm>
            <a:off x="3276600" y="5029200"/>
            <a:ext cx="2684463" cy="1028700"/>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逐层贪婪训练</a:t>
            </a:r>
            <a:endParaRPr lang="zh-CN" altLang="en-US" dirty="0">
              <a:ea typeface="宋体" panose="02010600030101010101" pitchFamily="2" charset="-122"/>
            </a:endParaRPr>
          </a:p>
        </p:txBody>
      </p:sp>
      <p:sp>
        <p:nvSpPr>
          <p:cNvPr id="98306" name="Rectangle 3"/>
          <p:cNvSpPr>
            <a:spLocks noGrp="1"/>
          </p:cNvSpPr>
          <p:nvPr>
            <p:ph idx="1"/>
          </p:nvPr>
        </p:nvSpPr>
        <p:spPr>
          <a:xfrm>
            <a:off x="406400" y="1397000"/>
            <a:ext cx="6453188" cy="4729163"/>
          </a:xfrm>
        </p:spPr>
        <p:txBody>
          <a:bodyPr wrap="square" lIns="91436" tIns="45718" rIns="91436" bIns="45718" anchor="t"/>
          <a:p>
            <a:pPr eaLnBrk="1" hangingPunct="1"/>
            <a:r>
              <a:rPr lang="zh-CN" altLang="zh-CN" dirty="0">
                <a:ea typeface="宋体" panose="02010600030101010101" pitchFamily="2" charset="-122"/>
              </a:rPr>
              <a:t>RBM specifies P(v,h) from P(v|h) and P(h|v)</a:t>
            </a:r>
            <a:endParaRPr lang="zh-CN" altLang="zh-CN" dirty="0">
              <a:ea typeface="宋体" panose="02010600030101010101" pitchFamily="2" charset="-122"/>
            </a:endParaRPr>
          </a:p>
          <a:p>
            <a:pPr lvl="1" eaLnBrk="1" hangingPunct="1"/>
            <a:r>
              <a:rPr lang="zh-CN" altLang="zh-CN" dirty="0">
                <a:ea typeface="宋体" panose="02010600030101010101" pitchFamily="2" charset="-122"/>
              </a:rPr>
              <a:t>Implicitly defines P(v) and P(h)</a:t>
            </a:r>
            <a:endParaRPr lang="zh-CN" altLang="zh-CN" dirty="0">
              <a:ea typeface="宋体" panose="02010600030101010101" pitchFamily="2" charset="-122"/>
            </a:endParaRPr>
          </a:p>
          <a:p>
            <a:pPr eaLnBrk="1" hangingPunct="1"/>
            <a:r>
              <a:rPr lang="zh-CN" altLang="zh-CN" dirty="0">
                <a:ea typeface="宋体" panose="02010600030101010101" pitchFamily="2" charset="-122"/>
              </a:rPr>
              <a:t>Key idea of stacking</a:t>
            </a:r>
            <a:endParaRPr lang="zh-CN" altLang="zh-CN" dirty="0">
              <a:ea typeface="宋体" panose="02010600030101010101" pitchFamily="2" charset="-122"/>
            </a:endParaRPr>
          </a:p>
          <a:p>
            <a:pPr lvl="1" eaLnBrk="1" hangingPunct="1"/>
            <a:r>
              <a:rPr lang="zh-CN" altLang="zh-CN" dirty="0">
                <a:ea typeface="宋体" panose="02010600030101010101" pitchFamily="2" charset="-122"/>
              </a:rPr>
              <a:t>Keep P(v|h) from 1st RBM</a:t>
            </a:r>
            <a:endParaRPr lang="zh-CN" altLang="zh-CN" dirty="0">
              <a:ea typeface="宋体" panose="02010600030101010101" pitchFamily="2" charset="-122"/>
            </a:endParaRPr>
          </a:p>
          <a:p>
            <a:pPr lvl="1" eaLnBrk="1" hangingPunct="1"/>
            <a:r>
              <a:rPr lang="zh-CN" altLang="zh-CN" dirty="0">
                <a:ea typeface="宋体" panose="02010600030101010101" pitchFamily="2" charset="-122"/>
              </a:rPr>
              <a:t>Replace P(h) by the distribution generated by 2nd level RBM</a:t>
            </a:r>
            <a:endParaRPr lang="zh-CN" altLang="zh-CN" dirty="0">
              <a:ea typeface="宋体" panose="02010600030101010101" pitchFamily="2" charset="-122"/>
            </a:endParaRPr>
          </a:p>
        </p:txBody>
      </p:sp>
      <p:pic>
        <p:nvPicPr>
          <p:cNvPr id="98307" name="Picture 4"/>
          <p:cNvPicPr>
            <a:picLocks noChangeAspect="1"/>
          </p:cNvPicPr>
          <p:nvPr/>
        </p:nvPicPr>
        <p:blipFill>
          <a:blip r:embed="rId1"/>
          <a:stretch>
            <a:fillRect/>
          </a:stretch>
        </p:blipFill>
        <p:spPr>
          <a:xfrm>
            <a:off x="6705600" y="3152775"/>
            <a:ext cx="4419600" cy="2892425"/>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逐层贪婪训练</a:t>
            </a:r>
            <a:endParaRPr lang="zh-CN" altLang="en-US" dirty="0">
              <a:ea typeface="宋体" panose="02010600030101010101" pitchFamily="2" charset="-122"/>
            </a:endParaRPr>
          </a:p>
        </p:txBody>
      </p:sp>
      <p:sp>
        <p:nvSpPr>
          <p:cNvPr id="99330" name="Rectangle 3"/>
          <p:cNvSpPr>
            <a:spLocks noGrp="1"/>
          </p:cNvSpPr>
          <p:nvPr>
            <p:ph idx="1"/>
          </p:nvPr>
        </p:nvSpPr>
        <p:spPr>
          <a:xfrm>
            <a:off x="406400" y="1397000"/>
            <a:ext cx="6527800" cy="4729163"/>
          </a:xfrm>
        </p:spPr>
        <p:txBody>
          <a:bodyPr wrap="square" lIns="91436" tIns="45718" rIns="91436" bIns="45718" anchor="t"/>
          <a:p>
            <a:pPr eaLnBrk="1" hangingPunct="1"/>
            <a:r>
              <a:rPr lang="zh-CN" altLang="en-US" dirty="0">
                <a:ea typeface="宋体" panose="02010600030101010101" pitchFamily="2" charset="-122"/>
              </a:rPr>
              <a:t>Easy approximate inference</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P(h</a:t>
            </a:r>
            <a:r>
              <a:rPr lang="zh-CN" altLang="en-US" baseline="30000" dirty="0">
                <a:ea typeface="宋体" panose="02010600030101010101" pitchFamily="2" charset="-122"/>
              </a:rPr>
              <a:t>k+1</a:t>
            </a:r>
            <a:r>
              <a:rPr lang="zh-CN" altLang="en-US" dirty="0">
                <a:ea typeface="宋体" panose="02010600030101010101" pitchFamily="2" charset="-122"/>
              </a:rPr>
              <a:t>|h</a:t>
            </a:r>
            <a:r>
              <a:rPr lang="zh-CN" altLang="en-US" baseline="30000" dirty="0">
                <a:ea typeface="宋体" panose="02010600030101010101" pitchFamily="2" charset="-122"/>
              </a:rPr>
              <a:t>k</a:t>
            </a:r>
            <a:r>
              <a:rPr lang="zh-CN" altLang="en-US" dirty="0">
                <a:ea typeface="宋体" panose="02010600030101010101" pitchFamily="2" charset="-122"/>
              </a:rPr>
              <a:t>) approximated from the associated RBM</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Approximation because P(h</a:t>
            </a:r>
            <a:r>
              <a:rPr lang="zh-CN" altLang="en-US" baseline="30000" dirty="0">
                <a:ea typeface="宋体" panose="02010600030101010101" pitchFamily="2" charset="-122"/>
              </a:rPr>
              <a:t>k+1</a:t>
            </a:r>
            <a:r>
              <a:rPr lang="zh-CN" altLang="en-US" dirty="0">
                <a:ea typeface="宋体" panose="02010600030101010101" pitchFamily="2" charset="-122"/>
              </a:rPr>
              <a:t>) differs between RBM and DBN</a:t>
            </a:r>
            <a:endParaRPr lang="zh-CN" altLang="en-US" dirty="0">
              <a:ea typeface="宋体" panose="02010600030101010101" pitchFamily="2" charset="-122"/>
            </a:endParaRPr>
          </a:p>
          <a:p>
            <a:pPr eaLnBrk="1" hangingPunct="1"/>
            <a:r>
              <a:rPr lang="zh-CN" altLang="en-US" dirty="0">
                <a:ea typeface="宋体" panose="02010600030101010101" pitchFamily="2" charset="-122"/>
              </a:rPr>
              <a:t>Training:</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Variational bound justifies greedy layerwise training of RBMs</a:t>
            </a:r>
            <a:endParaRPr lang="zh-CN" altLang="en-US" dirty="0">
              <a:ea typeface="宋体" panose="02010600030101010101" pitchFamily="2" charset="-122"/>
            </a:endParaRPr>
          </a:p>
        </p:txBody>
      </p:sp>
      <p:pic>
        <p:nvPicPr>
          <p:cNvPr id="99331" name="Picture 4"/>
          <p:cNvPicPr>
            <a:picLocks noChangeAspect="1"/>
          </p:cNvPicPr>
          <p:nvPr/>
        </p:nvPicPr>
        <p:blipFill>
          <a:blip r:embed="rId1"/>
          <a:stretch>
            <a:fillRect/>
          </a:stretch>
        </p:blipFill>
        <p:spPr>
          <a:xfrm>
            <a:off x="1219200" y="5410200"/>
            <a:ext cx="7315200" cy="1038225"/>
          </a:xfrm>
          <a:prstGeom prst="rect">
            <a:avLst/>
          </a:prstGeom>
          <a:noFill/>
          <a:ln w="9525">
            <a:noFill/>
          </a:ln>
        </p:spPr>
      </p:pic>
      <p:pic>
        <p:nvPicPr>
          <p:cNvPr id="99332" name="Picture 5"/>
          <p:cNvPicPr>
            <a:picLocks noChangeAspect="1"/>
          </p:cNvPicPr>
          <p:nvPr/>
        </p:nvPicPr>
        <p:blipFill>
          <a:blip r:embed="rId2"/>
          <a:stretch>
            <a:fillRect/>
          </a:stretch>
        </p:blipFill>
        <p:spPr>
          <a:xfrm>
            <a:off x="7467600" y="1447800"/>
            <a:ext cx="4267200" cy="4032250"/>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DBN识别手写数字</a:t>
            </a:r>
            <a:endParaRPr lang="zh-CN" altLang="en-US" dirty="0">
              <a:ea typeface="宋体" panose="02010600030101010101" pitchFamily="2" charset="-122"/>
            </a:endParaRPr>
          </a:p>
        </p:txBody>
      </p:sp>
      <p:pic>
        <p:nvPicPr>
          <p:cNvPr id="100354" name="Picture 2"/>
          <p:cNvPicPr>
            <a:picLocks noChangeAspect="1"/>
          </p:cNvPicPr>
          <p:nvPr/>
        </p:nvPicPr>
        <p:blipFill>
          <a:blip r:embed="rId1"/>
          <a:stretch>
            <a:fillRect/>
          </a:stretch>
        </p:blipFill>
        <p:spPr>
          <a:xfrm>
            <a:off x="444500" y="1789113"/>
            <a:ext cx="7924800" cy="4238625"/>
          </a:xfrm>
          <a:prstGeom prst="rect">
            <a:avLst/>
          </a:prstGeom>
          <a:noFill/>
          <a:ln w="9525">
            <a:noFill/>
          </a:ln>
        </p:spPr>
      </p:pic>
      <p:sp>
        <p:nvSpPr>
          <p:cNvPr id="97284" name="椭圆 3"/>
          <p:cNvSpPr/>
          <p:nvPr/>
        </p:nvSpPr>
        <p:spPr>
          <a:xfrm>
            <a:off x="5491163" y="4354513"/>
            <a:ext cx="5472112" cy="1025525"/>
          </a:xfrm>
          <a:prstGeom prst="ellipse">
            <a:avLst/>
          </a:prstGeom>
          <a:no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85" name="TextBox 4"/>
          <p:cNvSpPr txBox="1"/>
          <p:nvPr/>
        </p:nvSpPr>
        <p:spPr>
          <a:xfrm>
            <a:off x="7412038" y="4722813"/>
            <a:ext cx="3455987" cy="366712"/>
          </a:xfrm>
          <a:prstGeom prst="rect">
            <a:avLst/>
          </a:prstGeom>
          <a:noFill/>
          <a:ln w="9525">
            <a:noFill/>
          </a:ln>
        </p:spPr>
        <p:txBody>
          <a:bodyPr anchor="t">
            <a:spAutoFit/>
          </a:bodyPr>
          <a:p>
            <a:r>
              <a:rPr lang="zh-CN" altLang="en-US" dirty="0">
                <a:solidFill>
                  <a:srgbClr val="FF0000"/>
                </a:solidFill>
                <a:latin typeface="Arial" panose="020B0604020202020204" pitchFamily="34" charset="0"/>
                <a:ea typeface="宋体" panose="02010600030101010101" pitchFamily="2" charset="-122"/>
              </a:rPr>
              <a:t>待识别数字的黑白位图</a:t>
            </a:r>
            <a:endParaRPr lang="zh-CN" altLang="en-US" dirty="0">
              <a:solidFill>
                <a:srgbClr val="FF0000"/>
              </a:solidFill>
              <a:latin typeface="Arial" panose="020B0604020202020204" pitchFamily="34" charset="0"/>
              <a:ea typeface="宋体" panose="02010600030101010101" pitchFamily="2" charset="-122"/>
            </a:endParaRPr>
          </a:p>
        </p:txBody>
      </p:sp>
      <p:sp>
        <p:nvSpPr>
          <p:cNvPr id="97286" name="椭圆 12"/>
          <p:cNvSpPr/>
          <p:nvPr/>
        </p:nvSpPr>
        <p:spPr>
          <a:xfrm>
            <a:off x="8366125" y="2995613"/>
            <a:ext cx="2500313" cy="512762"/>
          </a:xfrm>
          <a:prstGeom prst="ellipse">
            <a:avLst/>
          </a:prstGeom>
          <a:solidFill>
            <a:srgbClr val="FFFFCC"/>
          </a:solid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87" name="TextBox 13"/>
          <p:cNvSpPr txBox="1"/>
          <p:nvPr/>
        </p:nvSpPr>
        <p:spPr>
          <a:xfrm>
            <a:off x="8466138" y="3067050"/>
            <a:ext cx="2305050" cy="366713"/>
          </a:xfrm>
          <a:prstGeom prst="rect">
            <a:avLst/>
          </a:prstGeom>
          <a:noFill/>
          <a:ln w="9525">
            <a:noFill/>
          </a:ln>
        </p:spPr>
        <p:txBody>
          <a:bodyPr anchor="t">
            <a:spAutoFit/>
          </a:bodyPr>
          <a:p>
            <a:r>
              <a:rPr lang="zh-CN" altLang="en-US" dirty="0">
                <a:solidFill>
                  <a:srgbClr val="00B050"/>
                </a:solidFill>
                <a:latin typeface="Arial" panose="020B0604020202020204" pitchFamily="34" charset="0"/>
                <a:ea typeface="宋体" panose="02010600030101010101" pitchFamily="2" charset="-122"/>
              </a:rPr>
              <a:t>隐性神经元</a:t>
            </a:r>
            <a:endParaRPr lang="zh-CN" altLang="en-US" dirty="0">
              <a:solidFill>
                <a:srgbClr val="00B050"/>
              </a:solidFill>
              <a:latin typeface="Arial" panose="020B0604020202020204" pitchFamily="34" charset="0"/>
              <a:ea typeface="宋体" panose="02010600030101010101" pitchFamily="2" charset="-122"/>
            </a:endParaRPr>
          </a:p>
        </p:txBody>
      </p:sp>
      <p:sp>
        <p:nvSpPr>
          <p:cNvPr id="97288" name="右大括号 5"/>
          <p:cNvSpPr/>
          <p:nvPr/>
        </p:nvSpPr>
        <p:spPr>
          <a:xfrm>
            <a:off x="7891463" y="2284413"/>
            <a:ext cx="338137" cy="1727200"/>
          </a:xfrm>
          <a:prstGeom prst="rightBrace">
            <a:avLst>
              <a:gd name="adj1" fmla="val 6101"/>
              <a:gd name="adj2" fmla="val 50000"/>
            </a:avLst>
          </a:prstGeom>
          <a:noFill/>
          <a:ln w="9525" cap="flat" cmpd="sng">
            <a:solidFill>
              <a:schemeClr val="tx1"/>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89" name="椭圆 15"/>
          <p:cNvSpPr/>
          <p:nvPr/>
        </p:nvSpPr>
        <p:spPr>
          <a:xfrm>
            <a:off x="3125788" y="3148013"/>
            <a:ext cx="2365375" cy="679450"/>
          </a:xfrm>
          <a:prstGeom prst="ellipse">
            <a:avLst/>
          </a:prstGeom>
          <a:no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0" name="TextBox 16"/>
          <p:cNvSpPr txBox="1"/>
          <p:nvPr/>
        </p:nvSpPr>
        <p:spPr>
          <a:xfrm>
            <a:off x="3357563" y="3435350"/>
            <a:ext cx="1941512" cy="366713"/>
          </a:xfrm>
          <a:prstGeom prst="rect">
            <a:avLst/>
          </a:prstGeom>
          <a:noFill/>
          <a:ln w="9525">
            <a:noFill/>
          </a:ln>
        </p:spPr>
        <p:txBody>
          <a:bodyPr anchor="t">
            <a:spAutoFit/>
          </a:bodyPr>
          <a:p>
            <a:r>
              <a:rPr lang="zh-CN" altLang="en-US" dirty="0">
                <a:solidFill>
                  <a:srgbClr val="00B0F0"/>
                </a:solidFill>
                <a:latin typeface="Arial" panose="020B0604020202020204" pitchFamily="34" charset="0"/>
                <a:ea typeface="宋体" panose="02010600030101010101" pitchFamily="2" charset="-122"/>
              </a:rPr>
              <a:t>识别结果</a:t>
            </a:r>
            <a:endParaRPr lang="zh-CN" altLang="en-US" dirty="0">
              <a:solidFill>
                <a:srgbClr val="00B0F0"/>
              </a:solidFill>
              <a:latin typeface="Arial" panose="020B0604020202020204" pitchFamily="34" charset="0"/>
              <a:ea typeface="宋体" panose="02010600030101010101" pitchFamily="2" charset="-122"/>
            </a:endParaRPr>
          </a:p>
        </p:txBody>
      </p:sp>
      <p:sp>
        <p:nvSpPr>
          <p:cNvPr id="97291" name="矩形 6"/>
          <p:cNvSpPr/>
          <p:nvPr/>
        </p:nvSpPr>
        <p:spPr>
          <a:xfrm>
            <a:off x="8221663" y="1347788"/>
            <a:ext cx="2832100" cy="369887"/>
          </a:xfrm>
          <a:prstGeom prst="rect">
            <a:avLst/>
          </a:prstGeom>
          <a:noFill/>
          <a:ln w="9525" cap="flat" cmpd="sng">
            <a:solidFill>
              <a:schemeClr val="tx1"/>
            </a:solidFill>
            <a:prstDash val="lgDash"/>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2" name="TextBox 7"/>
          <p:cNvSpPr txBox="1"/>
          <p:nvPr/>
        </p:nvSpPr>
        <p:spPr>
          <a:xfrm>
            <a:off x="8174038" y="1347788"/>
            <a:ext cx="2887662" cy="366712"/>
          </a:xfrm>
          <a:prstGeom prst="rect">
            <a:avLst/>
          </a:prstGeom>
          <a:noFill/>
          <a:ln w="9525">
            <a:noFill/>
          </a:ln>
        </p:spPr>
        <p:txBody>
          <a:bodyPr anchor="t">
            <a:spAutoFit/>
          </a:bodyPr>
          <a:p>
            <a:r>
              <a:rPr lang="zh-CN" altLang="en-US" dirty="0">
                <a:solidFill>
                  <a:srgbClr val="3366FF"/>
                </a:solidFill>
                <a:latin typeface="Arial" panose="020B0604020202020204" pitchFamily="34" charset="0"/>
                <a:ea typeface="宋体" panose="02010600030101010101" pitchFamily="2" charset="-122"/>
              </a:rPr>
              <a:t>关闭状态的神经元</a:t>
            </a:r>
            <a:endParaRPr lang="zh-CN" altLang="en-US" dirty="0">
              <a:solidFill>
                <a:srgbClr val="3366FF"/>
              </a:solidFill>
              <a:latin typeface="Arial" panose="020B0604020202020204" pitchFamily="34" charset="0"/>
              <a:ea typeface="宋体" panose="02010600030101010101" pitchFamily="2" charset="-122"/>
            </a:endParaRPr>
          </a:p>
        </p:txBody>
      </p:sp>
      <p:sp>
        <p:nvSpPr>
          <p:cNvPr id="97293" name="矩形 21"/>
          <p:cNvSpPr/>
          <p:nvPr/>
        </p:nvSpPr>
        <p:spPr>
          <a:xfrm>
            <a:off x="8229600" y="2211388"/>
            <a:ext cx="2832100" cy="369887"/>
          </a:xfrm>
          <a:prstGeom prst="rect">
            <a:avLst/>
          </a:prstGeom>
          <a:noFill/>
          <a:ln w="9525" cap="flat" cmpd="sng">
            <a:solidFill>
              <a:schemeClr val="tx1"/>
            </a:solidFill>
            <a:prstDash val="lgDash"/>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4" name="TextBox 22"/>
          <p:cNvSpPr txBox="1"/>
          <p:nvPr/>
        </p:nvSpPr>
        <p:spPr>
          <a:xfrm>
            <a:off x="8180388" y="2211388"/>
            <a:ext cx="2886075" cy="366712"/>
          </a:xfrm>
          <a:prstGeom prst="rect">
            <a:avLst/>
          </a:prstGeom>
          <a:noFill/>
          <a:ln w="9525">
            <a:noFill/>
          </a:ln>
        </p:spPr>
        <p:txBody>
          <a:bodyPr anchor="t">
            <a:spAutoFit/>
          </a:bodyPr>
          <a:p>
            <a:r>
              <a:rPr lang="zh-CN" altLang="en-US" dirty="0">
                <a:solidFill>
                  <a:srgbClr val="3366FF"/>
                </a:solidFill>
                <a:latin typeface="Arial" panose="020B0604020202020204" pitchFamily="34" charset="0"/>
                <a:ea typeface="宋体" panose="02010600030101010101" pitchFamily="2" charset="-122"/>
              </a:rPr>
              <a:t>开启状态的神经元</a:t>
            </a:r>
            <a:endParaRPr lang="zh-CN" altLang="en-US" dirty="0">
              <a:solidFill>
                <a:srgbClr val="3366FF"/>
              </a:solidFill>
              <a:latin typeface="Arial" panose="020B0604020202020204" pitchFamily="34" charset="0"/>
              <a:ea typeface="宋体" panose="02010600030101010101" pitchFamily="2" charset="-122"/>
            </a:endParaRPr>
          </a:p>
        </p:txBody>
      </p:sp>
      <p:cxnSp>
        <p:nvCxnSpPr>
          <p:cNvPr id="97295" name="直接箭头连接符 10"/>
          <p:cNvCxnSpPr>
            <a:stCxn id="97292" idx="1"/>
          </p:cNvCxnSpPr>
          <p:nvPr/>
        </p:nvCxnSpPr>
        <p:spPr>
          <a:xfrm flipH="1">
            <a:off x="6472238" y="1530350"/>
            <a:ext cx="1625600" cy="679450"/>
          </a:xfrm>
          <a:prstGeom prst="straightConnector1">
            <a:avLst/>
          </a:prstGeom>
          <a:ln w="12700" cap="flat" cmpd="sng">
            <a:solidFill>
              <a:schemeClr val="tx1"/>
            </a:solidFill>
            <a:prstDash val="solid"/>
            <a:bevel/>
            <a:headEnd type="none" w="med" len="med"/>
            <a:tailEnd type="arrow" w="med" len="med"/>
          </a:ln>
        </p:spPr>
      </p:cxnSp>
      <p:cxnSp>
        <p:nvCxnSpPr>
          <p:cNvPr id="97296" name="直接箭头连接符 14"/>
          <p:cNvCxnSpPr>
            <a:stCxn id="97292" idx="1"/>
          </p:cNvCxnSpPr>
          <p:nvPr/>
        </p:nvCxnSpPr>
        <p:spPr>
          <a:xfrm flipH="1">
            <a:off x="7627938" y="2284413"/>
            <a:ext cx="601662" cy="966787"/>
          </a:xfrm>
          <a:prstGeom prst="straightConnector1">
            <a:avLst/>
          </a:prstGeom>
          <a:ln w="9525" cap="flat" cmpd="sng">
            <a:solidFill>
              <a:schemeClr val="tx1"/>
            </a:solidFill>
            <a:prstDash val="solid"/>
            <a:bevel/>
            <a:headEnd type="none" w="med" len="med"/>
            <a:tailEnd type="arrow" w="med" len="med"/>
          </a:ln>
        </p:spPr>
      </p:cxnSp>
      <p:cxnSp>
        <p:nvCxnSpPr>
          <p:cNvPr id="97297" name="直接箭头连接符 23"/>
          <p:cNvCxnSpPr>
            <a:stCxn id="97292" idx="1"/>
          </p:cNvCxnSpPr>
          <p:nvPr/>
        </p:nvCxnSpPr>
        <p:spPr>
          <a:xfrm flipH="1" flipV="1">
            <a:off x="2611438" y="2066925"/>
            <a:ext cx="2112962" cy="1184275"/>
          </a:xfrm>
          <a:prstGeom prst="straightConnector1">
            <a:avLst/>
          </a:prstGeom>
          <a:ln w="9525" cap="flat" cmpd="sng">
            <a:solidFill>
              <a:schemeClr val="tx1"/>
            </a:solidFill>
            <a:prstDash val="solid"/>
            <a:bevel/>
            <a:headEnd type="none" w="med" len="med"/>
            <a:tailEnd type="arrow" w="med" len="med"/>
          </a:ln>
        </p:spPr>
      </p:cxnSp>
      <p:sp>
        <p:nvSpPr>
          <p:cNvPr id="97298" name="椭圆 19"/>
          <p:cNvSpPr/>
          <p:nvPr/>
        </p:nvSpPr>
        <p:spPr>
          <a:xfrm>
            <a:off x="1074738" y="1274763"/>
            <a:ext cx="2498725" cy="512762"/>
          </a:xfrm>
          <a:prstGeom prst="ellipse">
            <a:avLst/>
          </a:prstGeom>
          <a:solidFill>
            <a:srgbClr val="FFFF00"/>
          </a:solid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9" name="TextBox 20"/>
          <p:cNvSpPr txBox="1"/>
          <p:nvPr/>
        </p:nvSpPr>
        <p:spPr>
          <a:xfrm>
            <a:off x="1173163" y="1346200"/>
            <a:ext cx="2306637" cy="366713"/>
          </a:xfrm>
          <a:prstGeom prst="rect">
            <a:avLst/>
          </a:prstGeom>
          <a:noFill/>
          <a:ln w="9525">
            <a:noFill/>
          </a:ln>
        </p:spPr>
        <p:txBody>
          <a:bodyPr anchor="t">
            <a:spAutoFit/>
          </a:bodyPr>
          <a:p>
            <a:r>
              <a:rPr lang="en-US" altLang="zh-CN" dirty="0">
                <a:solidFill>
                  <a:srgbClr val="7030A0"/>
                </a:solidFill>
                <a:latin typeface="Arial" panose="020B0604020202020204" pitchFamily="34" charset="0"/>
                <a:ea typeface="宋体" panose="02010600030101010101" pitchFamily="2" charset="-122"/>
              </a:rPr>
              <a:t>Result is right</a:t>
            </a:r>
            <a:endParaRPr lang="zh-CN" altLang="en-US" dirty="0">
              <a:solidFill>
                <a:srgbClr val="7030A0"/>
              </a:solidFill>
              <a:latin typeface="Arial" panose="020B0604020202020204" pitchFamily="34" charset="0"/>
              <a:ea typeface="宋体" panose="02010600030101010101" pitchFamily="2" charset="-122"/>
            </a:endParaRPr>
          </a:p>
        </p:txBody>
      </p:sp>
      <p:sp>
        <p:nvSpPr>
          <p:cNvPr id="97300" name="Text Box 20"/>
          <p:cNvSpPr txBox="1"/>
          <p:nvPr/>
        </p:nvSpPr>
        <p:spPr>
          <a:xfrm>
            <a:off x="8610600" y="5715000"/>
            <a:ext cx="3089275" cy="7016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error rate： DBN 1.2%,</a:t>
            </a:r>
            <a:endParaRPr lang="zh-CN" altLang="en-US" sz="2000" dirty="0">
              <a:latin typeface="Arial" panose="020B0604020202020204" pitchFamily="34" charset="0"/>
              <a:ea typeface="宋体" panose="02010600030101010101" pitchFamily="2" charset="-122"/>
            </a:endParaRPr>
          </a:p>
          <a:p>
            <a:pPr eaLnBrk="0" hangingPunct="0"/>
            <a:r>
              <a:rPr lang="zh-CN" altLang="en-US" sz="2000" dirty="0">
                <a:latin typeface="Arial" panose="020B0604020202020204" pitchFamily="34" charset="0"/>
                <a:ea typeface="宋体" panose="02010600030101010101" pitchFamily="2" charset="-122"/>
              </a:rPr>
              <a:t>Compare with  SVM 1.4%</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fade">
                                      <p:cBhvr>
                                        <p:cTn id="7" dur="500"/>
                                        <p:tgtEl>
                                          <p:spTgt spid="972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285"/>
                                        </p:tgtEl>
                                        <p:attrNameLst>
                                          <p:attrName>style.visibility</p:attrName>
                                        </p:attrNameLst>
                                      </p:cBhvr>
                                      <p:to>
                                        <p:strVal val="visible"/>
                                      </p:to>
                                    </p:set>
                                    <p:animEffect transition="in" filter="fade">
                                      <p:cBhvr>
                                        <p:cTn id="10" dur="500"/>
                                        <p:tgtEl>
                                          <p:spTgt spid="972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7286"/>
                                        </p:tgtEl>
                                        <p:attrNameLst>
                                          <p:attrName>style.visibility</p:attrName>
                                        </p:attrNameLst>
                                      </p:cBhvr>
                                      <p:to>
                                        <p:strVal val="visible"/>
                                      </p:to>
                                    </p:set>
                                    <p:animEffect transition="in" filter="fade">
                                      <p:cBhvr>
                                        <p:cTn id="15" dur="500"/>
                                        <p:tgtEl>
                                          <p:spTgt spid="9728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7287"/>
                                        </p:tgtEl>
                                        <p:attrNameLst>
                                          <p:attrName>style.visibility</p:attrName>
                                        </p:attrNameLst>
                                      </p:cBhvr>
                                      <p:to>
                                        <p:strVal val="visible"/>
                                      </p:to>
                                    </p:set>
                                    <p:animEffect transition="in" filter="fade">
                                      <p:cBhvr>
                                        <p:cTn id="18" dur="500"/>
                                        <p:tgtEl>
                                          <p:spTgt spid="972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7288"/>
                                        </p:tgtEl>
                                        <p:attrNameLst>
                                          <p:attrName>style.visibility</p:attrName>
                                        </p:attrNameLst>
                                      </p:cBhvr>
                                      <p:to>
                                        <p:strVal val="visible"/>
                                      </p:to>
                                    </p:set>
                                    <p:animEffect transition="in" filter="fade">
                                      <p:cBhvr>
                                        <p:cTn id="21" dur="500"/>
                                        <p:tgtEl>
                                          <p:spTgt spid="9728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7291"/>
                                        </p:tgtEl>
                                        <p:attrNameLst>
                                          <p:attrName>style.visibility</p:attrName>
                                        </p:attrNameLst>
                                      </p:cBhvr>
                                      <p:to>
                                        <p:strVal val="visible"/>
                                      </p:to>
                                    </p:set>
                                    <p:animEffect transition="in" filter="fade">
                                      <p:cBhvr>
                                        <p:cTn id="26" dur="500"/>
                                        <p:tgtEl>
                                          <p:spTgt spid="9729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7292"/>
                                        </p:tgtEl>
                                        <p:attrNameLst>
                                          <p:attrName>style.visibility</p:attrName>
                                        </p:attrNameLst>
                                      </p:cBhvr>
                                      <p:to>
                                        <p:strVal val="visible"/>
                                      </p:to>
                                    </p:set>
                                    <p:animEffect transition="in" filter="fade">
                                      <p:cBhvr>
                                        <p:cTn id="29" dur="500"/>
                                        <p:tgtEl>
                                          <p:spTgt spid="97292"/>
                                        </p:tgtEl>
                                      </p:cBhvr>
                                    </p:animEffect>
                                  </p:childTnLst>
                                </p:cTn>
                              </p:par>
                              <p:par>
                                <p:cTn id="30" presetID="10" presetClass="entr" presetSubtype="0" fill="hold" nodeType="withEffect">
                                  <p:stCondLst>
                                    <p:cond delay="0"/>
                                  </p:stCondLst>
                                  <p:childTnLst>
                                    <p:set>
                                      <p:cBhvr>
                                        <p:cTn id="31" dur="1" fill="hold">
                                          <p:stCondLst>
                                            <p:cond delay="0"/>
                                          </p:stCondLst>
                                        </p:cTn>
                                        <p:tgtEl>
                                          <p:spTgt spid="97295"/>
                                        </p:tgtEl>
                                        <p:attrNameLst>
                                          <p:attrName>style.visibility</p:attrName>
                                        </p:attrNameLst>
                                      </p:cBhvr>
                                      <p:to>
                                        <p:strVal val="visible"/>
                                      </p:to>
                                    </p:set>
                                    <p:animEffect transition="in" filter="fade">
                                      <p:cBhvr>
                                        <p:cTn id="32" dur="500"/>
                                        <p:tgtEl>
                                          <p:spTgt spid="9729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7293"/>
                                        </p:tgtEl>
                                        <p:attrNameLst>
                                          <p:attrName>style.visibility</p:attrName>
                                        </p:attrNameLst>
                                      </p:cBhvr>
                                      <p:to>
                                        <p:strVal val="visible"/>
                                      </p:to>
                                    </p:set>
                                    <p:animEffect transition="in" filter="fade">
                                      <p:cBhvr>
                                        <p:cTn id="37" dur="500"/>
                                        <p:tgtEl>
                                          <p:spTgt spid="9729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7294"/>
                                        </p:tgtEl>
                                        <p:attrNameLst>
                                          <p:attrName>style.visibility</p:attrName>
                                        </p:attrNameLst>
                                      </p:cBhvr>
                                      <p:to>
                                        <p:strVal val="visible"/>
                                      </p:to>
                                    </p:set>
                                    <p:animEffect transition="in" filter="fade">
                                      <p:cBhvr>
                                        <p:cTn id="40" dur="500"/>
                                        <p:tgtEl>
                                          <p:spTgt spid="97294"/>
                                        </p:tgtEl>
                                      </p:cBhvr>
                                    </p:animEffect>
                                  </p:childTnLst>
                                </p:cTn>
                              </p:par>
                              <p:par>
                                <p:cTn id="41" presetID="10" presetClass="entr" presetSubtype="0" fill="hold" nodeType="withEffect">
                                  <p:stCondLst>
                                    <p:cond delay="0"/>
                                  </p:stCondLst>
                                  <p:childTnLst>
                                    <p:set>
                                      <p:cBhvr>
                                        <p:cTn id="42" dur="1" fill="hold">
                                          <p:stCondLst>
                                            <p:cond delay="0"/>
                                          </p:stCondLst>
                                        </p:cTn>
                                        <p:tgtEl>
                                          <p:spTgt spid="97296"/>
                                        </p:tgtEl>
                                        <p:attrNameLst>
                                          <p:attrName>style.visibility</p:attrName>
                                        </p:attrNameLst>
                                      </p:cBhvr>
                                      <p:to>
                                        <p:strVal val="visible"/>
                                      </p:to>
                                    </p:set>
                                    <p:animEffect transition="in" filter="fade">
                                      <p:cBhvr>
                                        <p:cTn id="43" dur="500"/>
                                        <p:tgtEl>
                                          <p:spTgt spid="9729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7289"/>
                                        </p:tgtEl>
                                        <p:attrNameLst>
                                          <p:attrName>style.visibility</p:attrName>
                                        </p:attrNameLst>
                                      </p:cBhvr>
                                      <p:to>
                                        <p:strVal val="visible"/>
                                      </p:to>
                                    </p:set>
                                    <p:animEffect transition="in" filter="fade">
                                      <p:cBhvr>
                                        <p:cTn id="48" dur="500"/>
                                        <p:tgtEl>
                                          <p:spTgt spid="9728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7290"/>
                                        </p:tgtEl>
                                        <p:attrNameLst>
                                          <p:attrName>style.visibility</p:attrName>
                                        </p:attrNameLst>
                                      </p:cBhvr>
                                      <p:to>
                                        <p:strVal val="visible"/>
                                      </p:to>
                                    </p:set>
                                    <p:animEffect transition="in" filter="fade">
                                      <p:cBhvr>
                                        <p:cTn id="51" dur="500"/>
                                        <p:tgtEl>
                                          <p:spTgt spid="9729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7297"/>
                                        </p:tgtEl>
                                        <p:attrNameLst>
                                          <p:attrName>style.visibility</p:attrName>
                                        </p:attrNameLst>
                                      </p:cBhvr>
                                      <p:to>
                                        <p:strVal val="visible"/>
                                      </p:to>
                                    </p:set>
                                    <p:animEffect transition="in" filter="fade">
                                      <p:cBhvr>
                                        <p:cTn id="56" dur="500"/>
                                        <p:tgtEl>
                                          <p:spTgt spid="9729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7298"/>
                                        </p:tgtEl>
                                        <p:attrNameLst>
                                          <p:attrName>style.visibility</p:attrName>
                                        </p:attrNameLst>
                                      </p:cBhvr>
                                      <p:to>
                                        <p:strVal val="visible"/>
                                      </p:to>
                                    </p:set>
                                    <p:animEffect transition="in" filter="fade">
                                      <p:cBhvr>
                                        <p:cTn id="61" dur="500"/>
                                        <p:tgtEl>
                                          <p:spTgt spid="9729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7299"/>
                                        </p:tgtEl>
                                        <p:attrNameLst>
                                          <p:attrName>style.visibility</p:attrName>
                                        </p:attrNameLst>
                                      </p:cBhvr>
                                      <p:to>
                                        <p:strVal val="visible"/>
                                      </p:to>
                                    </p:set>
                                    <p:animEffect transition="in" filter="fade">
                                      <p:cBhvr>
                                        <p:cTn id="64" dur="500"/>
                                        <p:tgtEl>
                                          <p:spTgt spid="9729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7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bldLvl="0" animBg="1"/>
      <p:bldP spid="97285" grpId="0"/>
      <p:bldP spid="97286" grpId="0" bldLvl="0" animBg="1"/>
      <p:bldP spid="97287" grpId="0"/>
      <p:bldP spid="97288" grpId="0" bldLvl="0" animBg="1"/>
      <p:bldP spid="97289" grpId="0" bldLvl="0" animBg="1"/>
      <p:bldP spid="97290" grpId="0"/>
      <p:bldP spid="97291" grpId="0" bldLvl="0" animBg="1"/>
      <p:bldP spid="97292" grpId="0"/>
      <p:bldP spid="97293" grpId="0" bldLvl="0" animBg="1"/>
      <p:bldP spid="97294" grpId="0"/>
      <p:bldP spid="97298" grpId="0" bldLvl="0" animBg="1"/>
      <p:bldP spid="97299" grpId="0"/>
      <p:bldP spid="97300" grpId="0" bldLvl="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a:t>
            </a:r>
            <a:r>
              <a:rPr lang="zh-CN" altLang="en-US" dirty="0">
                <a:ea typeface="宋体" panose="02010600030101010101" pitchFamily="2" charset="-122"/>
              </a:rPr>
              <a:t>提取音频特征</a:t>
            </a:r>
            <a:endParaRPr lang="zh-CN" altLang="en-US" dirty="0">
              <a:ea typeface="宋体" panose="02010600030101010101" pitchFamily="2" charset="-122"/>
            </a:endParaRPr>
          </a:p>
        </p:txBody>
      </p:sp>
      <p:sp>
        <p:nvSpPr>
          <p:cNvPr id="101378" name="矩形 6"/>
          <p:cNvSpPr/>
          <p:nvPr/>
        </p:nvSpPr>
        <p:spPr>
          <a:xfrm>
            <a:off x="769938" y="1306513"/>
            <a:ext cx="10956925" cy="396875"/>
          </a:xfrm>
          <a:prstGeom prst="rect">
            <a:avLst/>
          </a:prstGeom>
          <a:noFill/>
          <a:ln w="9525">
            <a:noFill/>
          </a:ln>
        </p:spPr>
        <p:txBody>
          <a:bodyPr anchor="t">
            <a:spAutoFit/>
          </a:bodyPr>
          <a:p>
            <a:pPr algn="just"/>
            <a:r>
              <a:rPr lang="en-US" altLang="zh-CN" sz="2000" dirty="0">
                <a:solidFill>
                  <a:srgbClr val="000099"/>
                </a:solidFill>
                <a:latin typeface="Times New Roman" panose="02020603050405020304" pitchFamily="2" charset="0"/>
                <a:ea typeface="楷体" panose="02010609060101010101" pitchFamily="1" charset="-122"/>
              </a:rPr>
              <a:t>DBN</a:t>
            </a:r>
            <a:r>
              <a:rPr lang="zh-CN" altLang="en-US" sz="2000" dirty="0">
                <a:solidFill>
                  <a:srgbClr val="000099"/>
                </a:solidFill>
                <a:latin typeface="宋体" panose="02010600030101010101" pitchFamily="2" charset="-122"/>
                <a:ea typeface="楷体" panose="02010609060101010101" pitchFamily="1" charset="-122"/>
              </a:rPr>
              <a:t>训练一个</a:t>
            </a:r>
            <a:r>
              <a:rPr lang="en-US" altLang="zh-CN" sz="2000" dirty="0">
                <a:solidFill>
                  <a:srgbClr val="000099"/>
                </a:solidFill>
                <a:latin typeface="宋体" panose="02010600030101010101" pitchFamily="2" charset="-122"/>
                <a:ea typeface="楷体" panose="02010609060101010101" pitchFamily="1" charset="-122"/>
              </a:rPr>
              <a:t>5</a:t>
            </a:r>
            <a:r>
              <a:rPr lang="zh-CN" altLang="en-US" sz="2000" dirty="0">
                <a:solidFill>
                  <a:srgbClr val="000099"/>
                </a:solidFill>
                <a:latin typeface="宋体" panose="02010600030101010101" pitchFamily="2" charset="-122"/>
                <a:ea typeface="楷体" panose="02010609060101010101" pitchFamily="1" charset="-122"/>
              </a:rPr>
              <a:t>层的深度网络提取音乐的特征，用于音乐风格的分类</a:t>
            </a:r>
            <a:endParaRPr lang="en-US" altLang="x-none" sz="2000" dirty="0">
              <a:solidFill>
                <a:srgbClr val="000099"/>
              </a:solidFill>
              <a:latin typeface="宋体" panose="02010600030101010101" pitchFamily="2" charset="-122"/>
              <a:ea typeface="楷体" panose="02010609060101010101" pitchFamily="1" charset="-122"/>
            </a:endParaRPr>
          </a:p>
        </p:txBody>
      </p:sp>
      <p:pic>
        <p:nvPicPr>
          <p:cNvPr id="101379" name="Picture 2"/>
          <p:cNvPicPr>
            <a:picLocks noChangeAspect="1"/>
          </p:cNvPicPr>
          <p:nvPr/>
        </p:nvPicPr>
        <p:blipFill>
          <a:blip r:embed="rId1"/>
          <a:stretch>
            <a:fillRect/>
          </a:stretch>
        </p:blipFill>
        <p:spPr>
          <a:xfrm>
            <a:off x="1200150" y="2133600"/>
            <a:ext cx="5994400" cy="3352800"/>
          </a:xfrm>
          <a:prstGeom prst="rect">
            <a:avLst/>
          </a:prstGeom>
          <a:noFill/>
          <a:ln w="9525">
            <a:noFill/>
          </a:ln>
        </p:spPr>
      </p:pic>
      <p:sp>
        <p:nvSpPr>
          <p:cNvPr id="101380" name="矩形 9"/>
          <p:cNvSpPr/>
          <p:nvPr/>
        </p:nvSpPr>
        <p:spPr>
          <a:xfrm>
            <a:off x="239713" y="6161088"/>
            <a:ext cx="11436350" cy="311150"/>
          </a:xfrm>
          <a:prstGeom prst="rect">
            <a:avLst/>
          </a:prstGeom>
          <a:noFill/>
          <a:ln w="9525">
            <a:noFill/>
          </a:ln>
        </p:spPr>
        <p:txBody>
          <a:bodyPr anchor="t">
            <a:spAutoFit/>
          </a:bodyPr>
          <a:p>
            <a:pPr algn="just">
              <a:lnSpc>
                <a:spcPct val="120000"/>
              </a:lnSpc>
            </a:pPr>
            <a:r>
              <a:rPr lang="zh-CN" altLang="en-US" sz="1200" b="1" dirty="0">
                <a:latin typeface="Times New Roman" panose="02020603050405020304" pitchFamily="2" charset="0"/>
                <a:ea typeface="宋体" panose="02010600030101010101" pitchFamily="2" charset="-122"/>
                <a:cs typeface="Times New Roman" panose="02020603050405020304" pitchFamily="2" charset="0"/>
              </a:rPr>
              <a:t>参考文献：</a:t>
            </a:r>
            <a:r>
              <a:rPr lang="en-US" altLang="zh-CN" sz="1200" b="1" dirty="0">
                <a:latin typeface="Times New Roman" panose="02020603050405020304" pitchFamily="2" charset="0"/>
                <a:ea typeface="宋体" panose="02010600030101010101" pitchFamily="2" charset="-122"/>
                <a:cs typeface="Times New Roman" panose="02020603050405020304" pitchFamily="2" charset="0"/>
              </a:rPr>
              <a:t>Philippe Hamel and Douglas Eck, LEARNING FEATURES FROM MUSIC AUDIO WITH DEEP BELIEF NETWORKS.</a:t>
            </a:r>
            <a:endParaRPr lang="zh-CN" altLang="en-US" sz="1200" b="1" dirty="0">
              <a:latin typeface="Times New Roman" panose="02020603050405020304" pitchFamily="2" charset="0"/>
              <a:ea typeface="Times New Roman" panose="02020603050405020304" pitchFamily="2" charset="0"/>
            </a:endParaRPr>
          </a:p>
        </p:txBody>
      </p:sp>
      <p:sp>
        <p:nvSpPr>
          <p:cNvPr id="101381" name="椭圆 2"/>
          <p:cNvSpPr/>
          <p:nvPr/>
        </p:nvSpPr>
        <p:spPr>
          <a:xfrm rot="-1623695">
            <a:off x="387350" y="3024188"/>
            <a:ext cx="4446588" cy="1798637"/>
          </a:xfrm>
          <a:prstGeom prst="ellipse">
            <a:avLst/>
          </a:prstGeom>
          <a:noFill/>
          <a:ln w="19050"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8311" name="TextBox 11"/>
          <p:cNvSpPr txBox="1"/>
          <p:nvPr/>
        </p:nvSpPr>
        <p:spPr>
          <a:xfrm>
            <a:off x="92075" y="4162425"/>
            <a:ext cx="2687638" cy="365125"/>
          </a:xfrm>
          <a:prstGeom prst="rect">
            <a:avLst/>
          </a:prstGeom>
          <a:noFill/>
          <a:ln w="9525">
            <a:noFill/>
          </a:ln>
        </p:spPr>
        <p:txBody>
          <a:bodyPr anchor="t">
            <a:spAutoFit/>
          </a:bodyPr>
          <a:p>
            <a:r>
              <a:rPr lang="en-US" altLang="zh-CN" dirty="0">
                <a:solidFill>
                  <a:srgbClr val="00B050"/>
                </a:solidFill>
                <a:latin typeface="Arial" panose="020B0604020202020204" pitchFamily="34" charset="0"/>
                <a:ea typeface="宋体" panose="02010600030101010101" pitchFamily="2" charset="-122"/>
              </a:rPr>
              <a:t>3</a:t>
            </a:r>
            <a:r>
              <a:rPr lang="zh-CN" altLang="en-US" dirty="0">
                <a:solidFill>
                  <a:srgbClr val="00B050"/>
                </a:solidFill>
                <a:latin typeface="Arial" panose="020B0604020202020204" pitchFamily="34" charset="0"/>
                <a:ea typeface="宋体" panose="02010600030101010101" pitchFamily="2" charset="-122"/>
              </a:rPr>
              <a:t>个隐藏层</a:t>
            </a:r>
            <a:endParaRPr lang="en-US" altLang="x-none" dirty="0">
              <a:solidFill>
                <a:srgbClr val="00B050"/>
              </a:solidFill>
              <a:latin typeface="Arial" panose="020B0604020202020204" pitchFamily="34" charset="0"/>
              <a:ea typeface="宋体" panose="02010600030101010101" pitchFamily="2" charset="-122"/>
            </a:endParaRPr>
          </a:p>
        </p:txBody>
      </p:sp>
      <p:sp>
        <p:nvSpPr>
          <p:cNvPr id="101383" name="Text Box 8"/>
          <p:cNvSpPr txBox="1"/>
          <p:nvPr/>
        </p:nvSpPr>
        <p:spPr>
          <a:xfrm>
            <a:off x="7620000" y="3048000"/>
            <a:ext cx="3886200" cy="2286000"/>
          </a:xfrm>
          <a:prstGeom prst="rect">
            <a:avLst/>
          </a:prstGeom>
          <a:noFill/>
          <a:ln w="9525">
            <a:noFill/>
          </a:ln>
        </p:spPr>
        <p:txBody>
          <a:bodyPr anchor="t">
            <a:spAutoFit/>
          </a:bodyPr>
          <a:p>
            <a:pPr eaLnBrk="0" hangingPunct="0"/>
            <a:r>
              <a:rPr lang="zh-CN" altLang="en-US" dirty="0">
                <a:latin typeface="Arial" panose="020B0604020202020204" pitchFamily="34" charset="0"/>
                <a:ea typeface="宋体" panose="02010600030101010101" pitchFamily="2" charset="-122"/>
              </a:rPr>
              <a:t>输入的原始数据是经过分帧，加窗之后的信号的频谱</a:t>
            </a:r>
            <a:endParaRPr lang="zh-CN" altLang="en-US" dirty="0">
              <a:latin typeface="Arial" panose="020B0604020202020204" pitchFamily="34" charset="0"/>
              <a:ea typeface="宋体" panose="02010600030101010101" pitchFamily="2" charset="-122"/>
            </a:endParaRPr>
          </a:p>
          <a:p>
            <a:pPr eaLnBrk="0" hangingPunct="0"/>
            <a:endParaRPr lang="zh-CN" altLang="zh-CN"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分类器采用的是支持向量机</a:t>
            </a:r>
            <a:r>
              <a:rPr lang="zh-CN" altLang="zh-CN" dirty="0">
                <a:latin typeface="Arial" panose="020B0604020202020204" pitchFamily="34" charset="0"/>
                <a:ea typeface="宋体" panose="02010600030101010101" pitchFamily="2" charset="-122"/>
              </a:rPr>
              <a:t>SVM</a:t>
            </a:r>
            <a:endParaRPr lang="zh-CN" altLang="zh-CN" dirty="0">
              <a:latin typeface="Arial" panose="020B0604020202020204" pitchFamily="34" charset="0"/>
              <a:ea typeface="宋体" panose="02010600030101010101" pitchFamily="2" charset="-122"/>
            </a:endParaRPr>
          </a:p>
          <a:p>
            <a:pPr eaLnBrk="0" hangingPunct="0"/>
            <a:endParaRPr lang="zh-CN" altLang="zh-CN"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对比的方法是</a:t>
            </a:r>
            <a:r>
              <a:rPr lang="zh-CN" altLang="zh-CN" dirty="0">
                <a:latin typeface="Arial" panose="020B0604020202020204" pitchFamily="34" charset="0"/>
                <a:ea typeface="宋体" panose="02010600030101010101" pitchFamily="2" charset="-122"/>
              </a:rPr>
              <a:t>MFCCs</a:t>
            </a:r>
            <a:r>
              <a:rPr lang="zh-CN" altLang="en-US" dirty="0">
                <a:latin typeface="Arial" panose="020B0604020202020204" pitchFamily="34" charset="0"/>
                <a:ea typeface="宋体" panose="02010600030101010101" pitchFamily="2" charset="-122"/>
              </a:rPr>
              <a:t>，分类器同样采用</a:t>
            </a:r>
            <a:r>
              <a:rPr lang="zh-CN" altLang="zh-CN" dirty="0">
                <a:latin typeface="Arial" panose="020B0604020202020204" pitchFamily="34" charset="0"/>
                <a:ea typeface="宋体" panose="02010600030101010101" pitchFamily="2" charset="-122"/>
              </a:rPr>
              <a:t>SVM</a:t>
            </a:r>
            <a:endParaRPr lang="zh-CN" altLang="zh-CN" dirty="0">
              <a:latin typeface="Arial" panose="020B0604020202020204" pitchFamily="34" charset="0"/>
              <a:ea typeface="宋体" panose="02010600030101010101" pitchFamily="2" charset="-122"/>
            </a:endParaRPr>
          </a:p>
          <a:p>
            <a:pPr eaLnBrk="0" hangingPunct="0"/>
            <a:endParaRPr lang="zh-CN" altLang="zh-CN"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Effect transition="in" filter="fade">
                                      <p:cBhvr>
                                        <p:cTn id="7" dur="500"/>
                                        <p:tgtEl>
                                          <p:spTgt spid="98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a:t>
            </a:r>
            <a:r>
              <a:rPr lang="zh-CN" altLang="en-US" dirty="0">
                <a:ea typeface="宋体" panose="02010600030101010101" pitchFamily="2" charset="-122"/>
              </a:rPr>
              <a:t>提取音频特征</a:t>
            </a:r>
            <a:endParaRPr lang="zh-CN" altLang="en-US" dirty="0">
              <a:ea typeface="宋体" panose="02010600030101010101" pitchFamily="2" charset="-122"/>
            </a:endParaRPr>
          </a:p>
        </p:txBody>
      </p:sp>
      <p:sp>
        <p:nvSpPr>
          <p:cNvPr id="102402" name="Rectangle 3"/>
          <p:cNvSpPr>
            <a:spLocks noGrp="1"/>
          </p:cNvSpPr>
          <p:nvPr>
            <p:ph idx="1"/>
          </p:nvPr>
        </p:nvSpPr>
        <p:spPr/>
        <p:txBody>
          <a:bodyPr wrap="square" lIns="91436" tIns="45718" rIns="91436" bIns="45718" anchor="t"/>
          <a:p>
            <a:pPr eaLnBrk="1" hangingPunct="1"/>
            <a:endParaRPr lang="zh-CN" altLang="zh-CN" dirty="0">
              <a:ea typeface="宋体" panose="02010600030101010101" pitchFamily="2" charset="-122"/>
            </a:endParaRPr>
          </a:p>
        </p:txBody>
      </p:sp>
      <p:sp>
        <p:nvSpPr>
          <p:cNvPr id="102403" name="矩形 6"/>
          <p:cNvSpPr/>
          <p:nvPr/>
        </p:nvSpPr>
        <p:spPr>
          <a:xfrm>
            <a:off x="3173413" y="4468813"/>
            <a:ext cx="6515100" cy="396875"/>
          </a:xfrm>
          <a:prstGeom prst="rect">
            <a:avLst/>
          </a:prstGeom>
          <a:noFill/>
          <a:ln w="9525">
            <a:noFill/>
          </a:ln>
        </p:spPr>
        <p:txBody>
          <a:bodyPr anchor="t">
            <a:spAutoFit/>
          </a:bodyPr>
          <a:p>
            <a:pPr algn="just"/>
            <a:r>
              <a:rPr lang="zh-CN" altLang="en-US"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具有不同流派音频的不同表示的</a:t>
            </a:r>
            <a:r>
              <a:rPr lang="en-US" altLang="zh-CN"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2</a:t>
            </a:r>
            <a:r>
              <a:rPr lang="zh-CN" altLang="en-US"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维映射</a:t>
            </a:r>
            <a:endParaRPr lang="en-US" altLang="x-none" sz="2000" dirty="0">
              <a:solidFill>
                <a:srgbClr val="000099"/>
              </a:solidFill>
              <a:latin typeface="Times New Roman" panose="02020603050405020304" pitchFamily="2" charset="0"/>
              <a:ea typeface="Times New Roman" panose="02020603050405020304" pitchFamily="2" charset="0"/>
            </a:endParaRPr>
          </a:p>
        </p:txBody>
      </p:sp>
      <p:sp>
        <p:nvSpPr>
          <p:cNvPr id="99333" name="椭圆 4"/>
          <p:cNvSpPr/>
          <p:nvPr/>
        </p:nvSpPr>
        <p:spPr>
          <a:xfrm>
            <a:off x="4638675" y="4981575"/>
            <a:ext cx="7121525" cy="1184275"/>
          </a:xfrm>
          <a:prstGeom prst="ellipse">
            <a:avLst/>
          </a:prstGeom>
          <a:solidFill>
            <a:srgbClr val="FFFFCC"/>
          </a:solidFill>
          <a:ln w="9525" cap="flat" cmpd="sng">
            <a:solidFill>
              <a:schemeClr val="tx1"/>
            </a:solidFill>
            <a:prstDash val="dash"/>
            <a:bevel/>
            <a:headEnd type="none" w="med" len="med"/>
            <a:tailEnd type="none" w="med" len="med"/>
          </a:ln>
        </p:spPr>
        <p:txBody>
          <a:bodyPr anchor="t"/>
          <a:p>
            <a:endParaRPr lang="zh-CN" altLang="en-US" dirty="0">
              <a:solidFill>
                <a:srgbClr val="00B0F0"/>
              </a:solidFill>
              <a:latin typeface="Arial" panose="020B0604020202020204" pitchFamily="34" charset="0"/>
              <a:ea typeface="宋体" panose="02010600030101010101" pitchFamily="2" charset="-122"/>
            </a:endParaRPr>
          </a:p>
        </p:txBody>
      </p:sp>
      <p:pic>
        <p:nvPicPr>
          <p:cNvPr id="102405" name="Picture 2"/>
          <p:cNvPicPr>
            <a:picLocks noChangeAspect="1"/>
          </p:cNvPicPr>
          <p:nvPr/>
        </p:nvPicPr>
        <p:blipFill>
          <a:blip r:embed="rId1"/>
          <a:stretch>
            <a:fillRect/>
          </a:stretch>
        </p:blipFill>
        <p:spPr>
          <a:xfrm>
            <a:off x="755650" y="1838325"/>
            <a:ext cx="3421063" cy="2525713"/>
          </a:xfrm>
          <a:prstGeom prst="rect">
            <a:avLst/>
          </a:prstGeom>
          <a:noFill/>
          <a:ln w="9525">
            <a:noFill/>
          </a:ln>
        </p:spPr>
      </p:pic>
      <p:pic>
        <p:nvPicPr>
          <p:cNvPr id="102406" name="Picture 3"/>
          <p:cNvPicPr>
            <a:picLocks noChangeAspect="1"/>
          </p:cNvPicPr>
          <p:nvPr/>
        </p:nvPicPr>
        <p:blipFill>
          <a:blip r:embed="rId2"/>
          <a:stretch>
            <a:fillRect/>
          </a:stretch>
        </p:blipFill>
        <p:spPr>
          <a:xfrm>
            <a:off x="4464050" y="1433513"/>
            <a:ext cx="3311525" cy="2355850"/>
          </a:xfrm>
          <a:prstGeom prst="rect">
            <a:avLst/>
          </a:prstGeom>
          <a:noFill/>
          <a:ln w="9525">
            <a:noFill/>
          </a:ln>
        </p:spPr>
      </p:pic>
      <p:pic>
        <p:nvPicPr>
          <p:cNvPr id="102407" name="Picture 4"/>
          <p:cNvPicPr>
            <a:picLocks noChangeAspect="1"/>
          </p:cNvPicPr>
          <p:nvPr/>
        </p:nvPicPr>
        <p:blipFill>
          <a:blip r:embed="rId3"/>
          <a:stretch>
            <a:fillRect/>
          </a:stretch>
        </p:blipFill>
        <p:spPr>
          <a:xfrm>
            <a:off x="8005763" y="1906588"/>
            <a:ext cx="3367087" cy="2433637"/>
          </a:xfrm>
          <a:prstGeom prst="rect">
            <a:avLst/>
          </a:prstGeom>
          <a:noFill/>
          <a:ln w="9525">
            <a:noFill/>
          </a:ln>
        </p:spPr>
      </p:pic>
      <p:pic>
        <p:nvPicPr>
          <p:cNvPr id="102408" name="Picture 5"/>
          <p:cNvPicPr>
            <a:picLocks noChangeAspect="1"/>
          </p:cNvPicPr>
          <p:nvPr/>
        </p:nvPicPr>
        <p:blipFill>
          <a:blip r:embed="rId4"/>
          <a:stretch>
            <a:fillRect/>
          </a:stretch>
        </p:blipFill>
        <p:spPr>
          <a:xfrm>
            <a:off x="820738" y="5053013"/>
            <a:ext cx="3367087" cy="1255712"/>
          </a:xfrm>
          <a:prstGeom prst="rect">
            <a:avLst/>
          </a:prstGeom>
          <a:noFill/>
          <a:ln w="9525">
            <a:noFill/>
          </a:ln>
        </p:spPr>
      </p:pic>
      <p:sp>
        <p:nvSpPr>
          <p:cNvPr id="99338" name="矩形 1"/>
          <p:cNvSpPr/>
          <p:nvPr/>
        </p:nvSpPr>
        <p:spPr>
          <a:xfrm>
            <a:off x="5616575" y="5065713"/>
            <a:ext cx="5184775" cy="1006475"/>
          </a:xfrm>
          <a:prstGeom prst="rect">
            <a:avLst/>
          </a:prstGeom>
          <a:noFill/>
          <a:ln w="9525">
            <a:noFill/>
          </a:ln>
        </p:spPr>
        <p:txBody>
          <a:bodyPr anchor="t">
            <a:spAutoFit/>
          </a:bodyPr>
          <a:p>
            <a:pPr algn="just"/>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和输入</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Inputs</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MFCCs</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相比，</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DBN</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算法中隐藏层的激活的聚类表达更明确，分类的准确度更高。</a:t>
            </a:r>
            <a:endParaRPr lang="zh-CN" altLang="en-US" sz="2000" dirty="0">
              <a:solidFill>
                <a:srgbClr val="00B050"/>
              </a:solidFill>
              <a:latin typeface="Times New Roman" panose="02020603050405020304" pitchFamily="2" charset="0"/>
              <a:ea typeface="Times New Roman" panose="02020603050405020304" pitchFamily="2" charset="0"/>
            </a:endParaRPr>
          </a:p>
        </p:txBody>
      </p:sp>
      <p:sp>
        <p:nvSpPr>
          <p:cNvPr id="99339" name="左弧形箭头 2"/>
          <p:cNvSpPr/>
          <p:nvPr/>
        </p:nvSpPr>
        <p:spPr>
          <a:xfrm rot="4462583">
            <a:off x="3440113" y="658813"/>
            <a:ext cx="517525" cy="1689100"/>
          </a:xfrm>
          <a:prstGeom prst="curvedRightArrow">
            <a:avLst>
              <a:gd name="adj1" fmla="val 18633"/>
              <a:gd name="adj2" fmla="val 37275"/>
              <a:gd name="adj3" fmla="val 25000"/>
            </a:avLst>
          </a:prstGeom>
          <a:solidFill>
            <a:srgbClr val="92D050"/>
          </a:solidFill>
          <a:ln w="9525" cap="flat" cmpd="sng">
            <a:solidFill>
              <a:srgbClr val="FFFFCC"/>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9340" name="上弧形箭头 3"/>
          <p:cNvSpPr/>
          <p:nvPr/>
        </p:nvSpPr>
        <p:spPr>
          <a:xfrm rot="1052451">
            <a:off x="7359650" y="1398588"/>
            <a:ext cx="2187575" cy="314325"/>
          </a:xfrm>
          <a:prstGeom prst="curvedDownArrow">
            <a:avLst>
              <a:gd name="adj1" fmla="val 33440"/>
              <a:gd name="adj2" fmla="val 66888"/>
              <a:gd name="adj3" fmla="val 25000"/>
            </a:avLst>
          </a:prstGeom>
          <a:solidFill>
            <a:srgbClr val="92D050"/>
          </a:solidFill>
          <a:ln w="9525" cap="flat" cmpd="sng">
            <a:solidFill>
              <a:srgbClr val="FFFFCC"/>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8"/>
                                        </p:tgtEl>
                                        <p:attrNameLst>
                                          <p:attrName>style.visibility</p:attrName>
                                        </p:attrNameLst>
                                      </p:cBhvr>
                                      <p:to>
                                        <p:strVal val="visible"/>
                                      </p:to>
                                    </p:set>
                                    <p:animEffect transition="in" filter="fade">
                                      <p:cBhvr>
                                        <p:cTn id="7" dur="500"/>
                                        <p:tgtEl>
                                          <p:spTgt spid="993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339"/>
                                        </p:tgtEl>
                                        <p:attrNameLst>
                                          <p:attrName>style.visibility</p:attrName>
                                        </p:attrNameLst>
                                      </p:cBhvr>
                                      <p:to>
                                        <p:strVal val="visible"/>
                                      </p:to>
                                    </p:set>
                                    <p:animEffect transition="in" filter="fade">
                                      <p:cBhvr>
                                        <p:cTn id="10" dur="500"/>
                                        <p:tgtEl>
                                          <p:spTgt spid="993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340"/>
                                        </p:tgtEl>
                                        <p:attrNameLst>
                                          <p:attrName>style.visibility</p:attrName>
                                        </p:attrNameLst>
                                      </p:cBhvr>
                                      <p:to>
                                        <p:strVal val="visible"/>
                                      </p:to>
                                    </p:set>
                                    <p:animEffect transition="in" filter="fade">
                                      <p:cBhvr>
                                        <p:cTn id="13" dur="500"/>
                                        <p:tgtEl>
                                          <p:spTgt spid="993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333"/>
                                        </p:tgtEl>
                                        <p:attrNameLst>
                                          <p:attrName>style.visibility</p:attrName>
                                        </p:attrNameLst>
                                      </p:cBhvr>
                                      <p:to>
                                        <p:strVal val="visible"/>
                                      </p:to>
                                    </p:set>
                                    <p:animEffect transition="in" filter="fade">
                                      <p:cBhvr>
                                        <p:cTn id="16" dur="500"/>
                                        <p:tgtEl>
                                          <p:spTgt spid="99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bldLvl="0" animBg="1"/>
      <p:bldP spid="99338" grpId="0"/>
      <p:bldP spid="99339" grpId="0" bldLvl="0" animBg="1"/>
      <p:bldP spid="9934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Content Placeholder 17"/>
          <p:cNvSpPr/>
          <p:nvPr/>
        </p:nvSpPr>
        <p:spPr>
          <a:xfrm>
            <a:off x="1870075" y="2708275"/>
            <a:ext cx="8640763" cy="3200400"/>
          </a:xfrm>
          <a:prstGeom prst="rect">
            <a:avLst/>
          </a:prstGeom>
          <a:noFill/>
          <a:ln w="9525">
            <a:noFill/>
          </a:ln>
        </p:spPr>
        <p:txBody>
          <a:bodyPr/>
          <a:p>
            <a:endParaRPr lang="zh-CN" altLang="en-US"/>
          </a:p>
        </p:txBody>
      </p:sp>
      <p:sp>
        <p:nvSpPr>
          <p:cNvPr id="11267" name="TextBox 114"/>
          <p:cNvSpPr/>
          <p:nvPr/>
        </p:nvSpPr>
        <p:spPr>
          <a:xfrm>
            <a:off x="1655763" y="5940425"/>
            <a:ext cx="9217025" cy="365125"/>
          </a:xfrm>
          <a:prstGeom prst="rect">
            <a:avLst/>
          </a:prstGeom>
          <a:noFill/>
          <a:ln w="9525">
            <a:noFill/>
          </a:ln>
        </p:spPr>
        <p:txBody>
          <a:bodyPr wrap="square">
            <a:spAutoFit/>
          </a:bodyPr>
          <a:p>
            <a:pPr algn="ctr"/>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Object recognition over 1,000,000 images and 1,000 categories (2 GPU)</a:t>
            </a:r>
            <a:endParaRPr lang="zh-CN" altLang="en-US" dirty="0">
              <a:ea typeface="宋体" panose="02010600030101010101" pitchFamily="2" charset="-122"/>
            </a:endParaRPr>
          </a:p>
        </p:txBody>
      </p:sp>
      <p:sp>
        <p:nvSpPr>
          <p:cNvPr id="11268" name="Right Arrow 6"/>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1269" name="Straight Arrow Connector 7"/>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1270" name="TextBox 11"/>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1271" name="TextBox 12"/>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1272" name="Straight Arrow Connector 10"/>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1273" name="TextBox 14"/>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1274" name="Rectangle 12"/>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1275" name="TextBox 17"/>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1276" name="Straight Arrow Connector 15"/>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1277"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1278" name="TextBox 20"/>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1279" name="TextBox 21"/>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1280" name="Straight Arrow Connector 19"/>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1281" name="TextBox 25"/>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1282" name="Picture 14" descr="http://www.image-net.org/splash/logo.jpg"/>
          <p:cNvPicPr>
            <a:picLocks noChangeAspect="1"/>
          </p:cNvPicPr>
          <p:nvPr/>
        </p:nvPicPr>
        <p:blipFill>
          <a:blip r:embed="rId2"/>
          <a:stretch>
            <a:fillRect/>
          </a:stretch>
        </p:blipFill>
        <p:spPr>
          <a:xfrm>
            <a:off x="8401050" y="765175"/>
            <a:ext cx="1727200" cy="177800"/>
          </a:xfrm>
          <a:prstGeom prst="rect">
            <a:avLst/>
          </a:prstGeom>
          <a:noFill/>
          <a:ln w="9525">
            <a:noFill/>
          </a:ln>
        </p:spPr>
      </p:pic>
      <p:pic>
        <p:nvPicPr>
          <p:cNvPr id="11283" name="Picture 1"/>
          <p:cNvPicPr>
            <a:picLocks noChangeAspect="1"/>
          </p:cNvPicPr>
          <p:nvPr/>
        </p:nvPicPr>
        <p:blipFill>
          <a:blip r:embed="rId3"/>
          <a:stretch>
            <a:fillRect/>
          </a:stretch>
        </p:blipFill>
        <p:spPr>
          <a:xfrm>
            <a:off x="10223500" y="549275"/>
            <a:ext cx="796925" cy="792163"/>
          </a:xfrm>
          <a:prstGeom prst="rect">
            <a:avLst/>
          </a:prstGeom>
          <a:noFill/>
          <a:ln w="9525">
            <a:noFill/>
          </a:ln>
        </p:spPr>
      </p:pic>
      <p:sp>
        <p:nvSpPr>
          <p:cNvPr id="11284" name="TextBox 24"/>
          <p:cNvSpPr/>
          <p:nvPr/>
        </p:nvSpPr>
        <p:spPr>
          <a:xfrm>
            <a:off x="1239838" y="930275"/>
            <a:ext cx="758825" cy="334963"/>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11285" name="TextBox 25"/>
          <p:cNvSpPr/>
          <p:nvPr/>
        </p:nvSpPr>
        <p:spPr>
          <a:xfrm>
            <a:off x="-28575" y="6562725"/>
            <a:ext cx="12334875" cy="304800"/>
          </a:xfrm>
          <a:prstGeom prst="rect">
            <a:avLst/>
          </a:prstGeom>
          <a:noFill/>
          <a:ln w="9525">
            <a:noFill/>
          </a:ln>
        </p:spPr>
        <p:txBody>
          <a:bodyPr wrap="square">
            <a:spAutoFit/>
          </a:bodyPr>
          <a:p>
            <a:pPr algn="just"/>
            <a:r>
              <a:rPr lang="en-US" altLang="x-none" sz="14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A. Krizhevsky, L. Sutskever, and G. E. Hinton, “ImageNet Classification with Deep Convolutional Neural Networks,” NIPS, 2012.</a:t>
            </a:r>
            <a:endParaRPr lang="zh-CN" altLang="en-US" dirty="0">
              <a:ea typeface="宋体" panose="02010600030101010101" pitchFamily="2" charset="-122"/>
            </a:endParaRPr>
          </a:p>
        </p:txBody>
      </p:sp>
      <p:graphicFrame>
        <p:nvGraphicFramePr>
          <p:cNvPr id="11286" name="表格 11285"/>
          <p:cNvGraphicFramePr/>
          <p:nvPr/>
        </p:nvGraphicFramePr>
        <p:xfrm>
          <a:off x="2819400" y="2743200"/>
          <a:ext cx="6705600" cy="3017838"/>
        </p:xfrm>
        <a:graphic>
          <a:graphicData uri="http://schemas.openxmlformats.org/drawingml/2006/table">
            <a:tbl>
              <a:tblPr/>
              <a:tblGrid>
                <a:gridCol w="955675"/>
                <a:gridCol w="1863725"/>
                <a:gridCol w="1597025"/>
                <a:gridCol w="2289175"/>
              </a:tblGrid>
              <a:tr h="822325">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45720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b="1">
                          <a:solidFill>
                            <a:srgbClr val="000000"/>
                          </a:solidFill>
                          <a:latin typeface="Calibri" panose="020F0502020204030204" pitchFamily="2" charset="0"/>
                          <a:ea typeface="PMingLiU" charset="-120"/>
                          <a:sym typeface="PMingLiU" charset="-120"/>
                        </a:rPr>
                        <a:t>U. Toronto</a:t>
                      </a:r>
                      <a:endParaRPr lang="zh-CN" altLang="en-US" sz="24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0.15315</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45720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U. Tokyo</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0.26172</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rowSpan="3">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Hand-crafted </a:t>
                      </a: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features and learning models.</a:t>
                      </a:r>
                      <a:endPar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endParaRPr>
                    </a:p>
                    <a:p>
                      <a:pPr marL="0" lvl="0" indent="0">
                        <a:lnSpc>
                          <a:spcPct val="100000"/>
                        </a:lnSpc>
                        <a:spcBef>
                          <a:spcPct val="0"/>
                        </a:spcBef>
                        <a:buFont typeface="Arial" panose="020B0604020202020204" pitchFamily="34" charset="0"/>
                        <a:buNone/>
                      </a:pP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Bottleneck.</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45720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U.</a:t>
                      </a: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 </a:t>
                      </a: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0.26979</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vMerge="1">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tcPr>
                </a:tc>
              </a:tr>
              <a:tr h="82391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4</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b="1" i="1">
                          <a:solidFill>
                            <a:srgbClr val="000000"/>
                          </a:solidFill>
                          <a:latin typeface="Calibri" panose="020F0502020204030204" pitchFamily="2" charset="0"/>
                          <a:ea typeface="PMingLiU" charset="-120"/>
                          <a:sym typeface="PMingLiU" charset="-120"/>
                        </a:rPr>
                        <a:t>Xerox/INRIA</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i="1">
                          <a:solidFill>
                            <a:srgbClr val="000000"/>
                          </a:solidFill>
                          <a:latin typeface="Calibri" panose="020F0502020204030204" pitchFamily="2" charset="0"/>
                          <a:ea typeface="PMingLiU" charset="-120"/>
                          <a:sym typeface="PMingLiU" charset="-120"/>
                        </a:rPr>
                        <a:t>0.27058</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vMerge="1">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B w="12700" cap="flat" cmpd="sng">
                      <a:solidFill>
                        <a:srgbClr val="FFFFFF"/>
                      </a:solidFill>
                      <a:prstDash val="solid"/>
                      <a:miter/>
                      <a:headEnd type="none" w="med" len="med"/>
                      <a:tailEnd type="none" w="med" len="med"/>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小结</a:t>
            </a:r>
            <a:endParaRPr lang="zh-CN" altLang="en-US" dirty="0">
              <a:ea typeface="宋体" panose="02010600030101010101" pitchFamily="2" charset="-122"/>
            </a:endParaRPr>
          </a:p>
        </p:txBody>
      </p:sp>
      <p:sp>
        <p:nvSpPr>
          <p:cNvPr id="10342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深度神经网络发展历史、背景</a:t>
            </a:r>
            <a:endParaRPr lang="zh-CN" altLang="en-US" dirty="0">
              <a:ea typeface="宋体" panose="02010600030101010101" pitchFamily="2" charset="-122"/>
            </a:endParaRPr>
          </a:p>
          <a:p>
            <a:pPr eaLnBrk="1" hangingPunct="1"/>
            <a:endParaRPr lang="zh-CN" altLang="zh-CN" dirty="0">
              <a:ea typeface="宋体" panose="02010600030101010101" pitchFamily="2" charset="-122"/>
            </a:endParaRPr>
          </a:p>
          <a:p>
            <a:pPr eaLnBrk="1" hangingPunct="1"/>
            <a:r>
              <a:rPr lang="zh-CN" altLang="en-US" dirty="0">
                <a:ea typeface="宋体" panose="02010600030101010101" pitchFamily="2" charset="-122"/>
              </a:rPr>
              <a:t>动机</a:t>
            </a:r>
            <a:r>
              <a:rPr lang="zh-CN" altLang="zh-CN" dirty="0">
                <a:ea typeface="宋体" panose="02010600030101010101" pitchFamily="2" charset="-122"/>
              </a:rPr>
              <a:t>——Why Deep Learning?</a:t>
            </a:r>
            <a:endParaRPr lang="zh-CN" altLang="zh-CN" dirty="0">
              <a:ea typeface="宋体" panose="02010600030101010101" pitchFamily="2" charset="-122"/>
            </a:endParaRPr>
          </a:p>
          <a:p>
            <a:pPr eaLnBrk="1" hangingPunct="1"/>
            <a:endParaRPr lang="zh-CN" altLang="zh-CN" dirty="0">
              <a:ea typeface="宋体" panose="02010600030101010101" pitchFamily="2" charset="-122"/>
            </a:endParaRPr>
          </a:p>
          <a:p>
            <a:pPr eaLnBrk="1" hangingPunct="1"/>
            <a:r>
              <a:rPr lang="zh-CN" altLang="en-US" dirty="0">
                <a:ea typeface="宋体" panose="02010600030101010101" pitchFamily="2" charset="-122"/>
              </a:rPr>
              <a:t>深度学习常用模型</a:t>
            </a:r>
            <a:endParaRPr lang="zh-CN" altLang="en-US" dirty="0">
              <a:ea typeface="宋体" panose="02010600030101010101"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标题 108545"/>
          <p:cNvSpPr>
            <a:spLocks noGrp="1"/>
          </p:cNvSpPr>
          <p:nvPr>
            <p:ph type="ctrTitle"/>
          </p:nvPr>
        </p:nvSpPr>
        <p:spPr>
          <a:xfrm>
            <a:off x="914400" y="2130425"/>
            <a:ext cx="10363200" cy="1470025"/>
          </a:xfrm>
        </p:spPr>
        <p:txBody>
          <a:bodyPr vert="horz" wrap="square" lIns="91436" tIns="45718" rIns="91436" bIns="45718" anchor="ctr"/>
          <a:p>
            <a:pPr>
              <a:buSzPct val="1000"/>
            </a:pPr>
            <a:r>
              <a:rPr lang="zh-CN" altLang="en-US" sz="4400" kern="1200" dirty="0">
                <a:latin typeface="Calibri" panose="020F0502020204030204" pitchFamily="2" charset="0"/>
                <a:ea typeface="宋体" panose="02010600030101010101" pitchFamily="2" charset="-122"/>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sym typeface="Arial" panose="020B0604020202020204" pitchFamily="34" charset="0"/>
            </a:endParaRPr>
          </a:p>
        </p:txBody>
      </p:sp>
      <p:sp>
        <p:nvSpPr>
          <p:cNvPr id="108547" name="副标题 108546"/>
          <p:cNvSpPr>
            <a:spLocks noGrp="1"/>
          </p:cNvSpPr>
          <p:nvPr>
            <p:ph type="subTitle" idx="1"/>
          </p:nvPr>
        </p:nvSpPr>
        <p:spPr>
          <a:xfrm>
            <a:off x="1828800" y="3886200"/>
            <a:ext cx="8534400" cy="1752600"/>
          </a:xfrm>
        </p:spPr>
        <p:txBody>
          <a:bodyPr vert="horz" wrap="square" lIns="91436" tIns="45718" rIns="91436" bIns="45718" anchor="t"/>
          <a:p>
            <a:pPr marL="342900" indent="-342900" algn="l" defTabSz="0">
              <a:buClr>
                <a:schemeClr val="accent2"/>
              </a:buClr>
              <a:buSzPct val="1000"/>
              <a:buFont typeface="Wingdings" panose="05000000000000000000" pitchFamily="2" charset="2"/>
              <a:buChar char="§"/>
            </a:pPr>
            <a:endParaRPr sz="32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2291"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2292"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2293"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2294"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2295"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2296"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2297" name="TextBox 11"/>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2298"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2299"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2300" name="TextBox 14"/>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2301" name="TextBox 15"/>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2302"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2303"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2304" name="Picture 14" descr="http://www.image-net.org/splash/logo.jpg"/>
          <p:cNvPicPr>
            <a:picLocks noChangeAspect="1"/>
          </p:cNvPicPr>
          <p:nvPr/>
        </p:nvPicPr>
        <p:blipFill>
          <a:blip r:embed="rId2"/>
          <a:stretch>
            <a:fillRect/>
          </a:stretch>
        </p:blipFill>
        <p:spPr>
          <a:xfrm>
            <a:off x="8401050" y="765175"/>
            <a:ext cx="1727200" cy="177800"/>
          </a:xfrm>
          <a:prstGeom prst="rect">
            <a:avLst/>
          </a:prstGeom>
          <a:noFill/>
          <a:ln w="9525">
            <a:noFill/>
          </a:ln>
        </p:spPr>
      </p:pic>
      <p:sp>
        <p:nvSpPr>
          <p:cNvPr id="12305" name="Content Placeholder 2"/>
          <p:cNvSpPr>
            <a:spLocks noGrp="1"/>
          </p:cNvSpPr>
          <p:nvPr>
            <p:ph idx="1"/>
          </p:nvPr>
        </p:nvSpPr>
        <p:spPr>
          <a:xfrm>
            <a:off x="609600" y="2276475"/>
            <a:ext cx="11152188" cy="576263"/>
          </a:xfrm>
        </p:spPr>
        <p:txBody>
          <a:bodyPr vert="horz" wrap="square" lIns="91436" tIns="45718" rIns="91436" bIns="45718" anchor="t">
            <a:normAutofit/>
          </a:bodyPr>
          <a:p>
            <a:pPr marL="342900" indent="-342900" algn="l" defTabSz="0">
              <a:buClr>
                <a:schemeClr val="accent2"/>
              </a:buClr>
              <a:buSzPct val="1000"/>
              <a:buFont typeface="Wingdings" panose="05000000000000000000" pitchFamily="2" charset="2"/>
              <a:buChar char="§"/>
            </a:pPr>
            <a:r>
              <a:rPr lang="en-US" altLang="zh-CN" kern="1200">
                <a:latin typeface="Calibri" panose="020F0502020204030204" pitchFamily="2" charset="0"/>
                <a:ea typeface="Arial" panose="020B0604020202020204" pitchFamily="34" charset="0"/>
                <a:sym typeface="Arial" panose="020B0604020202020204" pitchFamily="34" charset="0"/>
              </a:rPr>
              <a:t>ImageNet 2013 – image classification challenge</a:t>
            </a:r>
            <a:endParaRPr lang="en-US" altLang="zh-CN" sz="3200" kern="1200">
              <a:latin typeface="Calibri" panose="020F0502020204030204" pitchFamily="2" charset="0"/>
              <a:ea typeface="Arial" panose="020B0604020202020204" pitchFamily="34" charset="0"/>
              <a:sym typeface="Arial" panose="020B0604020202020204" pitchFamily="34" charset="0"/>
            </a:endParaRPr>
          </a:p>
        </p:txBody>
      </p:sp>
      <p:graphicFrame>
        <p:nvGraphicFramePr>
          <p:cNvPr id="12306" name="表格 12305"/>
          <p:cNvGraphicFramePr/>
          <p:nvPr/>
        </p:nvGraphicFramePr>
        <p:xfrm>
          <a:off x="1582738" y="2781300"/>
          <a:ext cx="8843962" cy="1376363"/>
        </p:xfrm>
        <a:graphic>
          <a:graphicData uri="http://schemas.openxmlformats.org/drawingml/2006/table">
            <a:tbl>
              <a:tblPr/>
              <a:tblGrid>
                <a:gridCol w="1258888"/>
                <a:gridCol w="2930525"/>
                <a:gridCol w="1633537"/>
                <a:gridCol w="3021013"/>
              </a:tblGrid>
              <a:tr h="371475">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NYU</a:t>
                      </a:r>
                      <a:endParaRPr lang="zh-CN" altLang="en-US" sz="16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0.11197</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NUS</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0.12535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0.13555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
        <p:nvSpPr>
          <p:cNvPr id="12333" name="TextBox 5"/>
          <p:cNvSpPr/>
          <p:nvPr/>
        </p:nvSpPr>
        <p:spPr>
          <a:xfrm>
            <a:off x="1487488" y="4194175"/>
            <a:ext cx="9985375" cy="334963"/>
          </a:xfrm>
          <a:prstGeom prst="rect">
            <a:avLst/>
          </a:prstGeom>
          <a:noFill/>
          <a:ln w="9525">
            <a:noFill/>
          </a:ln>
        </p:spPr>
        <p:txBody>
          <a:bodyPr wrap="squar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MSRA, IBM, Adobe, NEC, Clarifai, Berkley, U. Tokyo, UCLA, UIUC, Toronto …. Top 20 groups all used deep learning</a:t>
            </a:r>
            <a:endParaRPr lang="zh-CN" altLang="en-US" dirty="0">
              <a:ea typeface="宋体" panose="02010600030101010101" pitchFamily="2" charset="-122"/>
            </a:endParaRPr>
          </a:p>
        </p:txBody>
      </p:sp>
      <p:sp>
        <p:nvSpPr>
          <p:cNvPr id="12334" name="Content Placeholder 2"/>
          <p:cNvSpPr/>
          <p:nvPr/>
        </p:nvSpPr>
        <p:spPr>
          <a:xfrm>
            <a:off x="614363" y="4732338"/>
            <a:ext cx="11150600" cy="576262"/>
          </a:xfrm>
          <a:prstGeom prst="rect">
            <a:avLst/>
          </a:prstGeom>
          <a:noFill/>
          <a:ln w="9525">
            <a:noFill/>
          </a:ln>
        </p:spPr>
        <p:txBody>
          <a:bodyPr vert="horz">
            <a:normAutofit/>
          </a:bodyPr>
          <a:p>
            <a:pPr marL="342900" indent="-342900" eaLnBrk="1" latinLnBrk="0" hangingPunct="1">
              <a:spcBef>
                <a:spcPct val="20000"/>
              </a:spcBef>
              <a:buFont typeface="Arial" panose="020B0604020202020204" pitchFamily="34" charset="0"/>
              <a:buChar char="•"/>
            </a:pPr>
            <a:r>
              <a:rPr lang="en-US" altLang="x-none" sz="2400" b="1" i="1" baseline="0" dirty="0">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ImageNet 2013 – object detection challenge</a:t>
            </a:r>
            <a:endParaRPr lang="zh-CN" altLang="en-US" dirty="0">
              <a:ea typeface="宋体" panose="02010600030101010101" pitchFamily="2" charset="-122"/>
            </a:endParaRPr>
          </a:p>
        </p:txBody>
      </p:sp>
      <p:graphicFrame>
        <p:nvGraphicFramePr>
          <p:cNvPr id="12335" name="表格 12334"/>
          <p:cNvGraphicFramePr/>
          <p:nvPr/>
        </p:nvGraphicFramePr>
        <p:xfrm>
          <a:off x="1603375" y="5227638"/>
          <a:ext cx="8842375" cy="1585912"/>
        </p:xfrm>
        <a:graphic>
          <a:graphicData uri="http://schemas.openxmlformats.org/drawingml/2006/table">
            <a:tbl>
              <a:tblPr/>
              <a:tblGrid>
                <a:gridCol w="939800"/>
                <a:gridCol w="1920875"/>
                <a:gridCol w="2962275"/>
                <a:gridCol w="3019425"/>
              </a:tblGrid>
              <a:tr h="579438">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Mean Average</a:t>
                      </a:r>
                      <a:r>
                        <a:rPr lang="en-US" altLang="zh-CN" sz="1600" b="1" baseline="0">
                          <a:solidFill>
                            <a:srgbClr val="FFFFFF"/>
                          </a:solidFill>
                          <a:latin typeface="Calibri" panose="020F0502020204030204" pitchFamily="2" charset="0"/>
                          <a:cs typeface="Calibri" panose="020F0502020204030204" pitchFamily="2" charset="0"/>
                          <a:sym typeface="Calibri" panose="020F0502020204030204" pitchFamily="2" charset="0"/>
                        </a:rPr>
                        <a:t> </a:t>
                      </a: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Precision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655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i="1">
                          <a:solidFill>
                            <a:srgbClr val="000000"/>
                          </a:solidFill>
                          <a:latin typeface="Calibri" panose="020F0502020204030204" pitchFamily="2" charset="0"/>
                          <a:cs typeface="Calibri" panose="020F0502020204030204" pitchFamily="2" charset="0"/>
                          <a:sym typeface="Calibri" panose="020F0502020204030204" pitchFamily="2" charset="0"/>
                        </a:rPr>
                        <a:t>UvA-Euvision</a:t>
                      </a:r>
                      <a:endParaRPr lang="zh-CN" altLang="en-US" sz="14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0.22581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Hand-crafted features</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NEC-MU</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0.20895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Hand-crafted features</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NYU</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0.19400</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11287</Words>
  <Application>WPS 演示</Application>
  <PresentationFormat>Custom</PresentationFormat>
  <Paragraphs>990</Paragraphs>
  <Slides>81</Slides>
  <Notes>3</Notes>
  <HiddenSlides>1</HiddenSlides>
  <MMClips>1</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15</vt:i4>
      </vt:variant>
      <vt:variant>
        <vt:lpstr>幻灯片标题</vt:lpstr>
      </vt:variant>
      <vt:variant>
        <vt:i4>81</vt:i4>
      </vt:variant>
    </vt:vector>
  </HeadingPairs>
  <TitlesOfParts>
    <vt:vector size="108" baseType="lpstr">
      <vt:lpstr>Arial</vt:lpstr>
      <vt:lpstr>宋体</vt:lpstr>
      <vt:lpstr>Wingdings</vt:lpstr>
      <vt:lpstr>Calibri</vt:lpstr>
      <vt:lpstr>Times New Roman</vt:lpstr>
      <vt:lpstr>Arial Rounded MT Bold</vt:lpstr>
      <vt:lpstr>PMingLiU</vt:lpstr>
      <vt:lpstr>Arial Unicode MS</vt:lpstr>
      <vt:lpstr>楷体</vt:lpstr>
      <vt:lpstr>Adobe 明體 Std L</vt:lpstr>
      <vt:lpstr>dan-berkeley-nlp-v1</vt:lpstr>
      <vt:lpstr>1_dan-berkeley-nlp-v1</vt:lpstr>
      <vt:lpstr>Equation.3</vt:lpstr>
      <vt:lpstr>Equation.KSEE3</vt:lpstr>
      <vt:lpstr>Equation.KSEE3</vt:lpstr>
      <vt:lpstr>Paint.Picture</vt:lpstr>
      <vt:lpstr>Paint.Picture</vt:lpstr>
      <vt:lpstr>Paint.Picture</vt:lpstr>
      <vt:lpstr>Paint.Picture</vt:lpstr>
      <vt:lpstr>Equation.KSEE3</vt:lpstr>
      <vt:lpstr>Equation.3</vt:lpstr>
      <vt:lpstr>Equation.3</vt:lpstr>
      <vt:lpstr>Equation.3</vt:lpstr>
      <vt:lpstr>Equation.3</vt:lpstr>
      <vt:lpstr>Equation.KSEE3</vt:lpstr>
      <vt:lpstr>Equation.KSEE3</vt:lpstr>
      <vt:lpstr>Equation.3</vt:lpstr>
      <vt:lpstr>深度神经网络 I Deep Neural Networks</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深度学习浪潮</vt:lpstr>
      <vt:lpstr>深度学习浪潮</vt:lpstr>
      <vt:lpstr>深度学习浪潮</vt:lpstr>
      <vt:lpstr>深度学习浪潮</vt:lpstr>
      <vt:lpstr>动机——Why Deep Learning?             </vt:lpstr>
      <vt:lpstr>深度学习</vt:lpstr>
      <vt:lpstr>传统机器学习</vt:lpstr>
      <vt:lpstr>生物学启示</vt:lpstr>
      <vt:lpstr>不同水平的抽象</vt:lpstr>
      <vt:lpstr>why go deep?</vt:lpstr>
      <vt:lpstr>Computer Vision Features</vt:lpstr>
      <vt:lpstr>Audio Features</vt:lpstr>
      <vt:lpstr>深层 vs 浅层神经网络</vt:lpstr>
      <vt:lpstr>深层 vs 浅层神经网络</vt:lpstr>
      <vt:lpstr>BP算法的问题</vt:lpstr>
      <vt:lpstr>克服BP的限制</vt:lpstr>
      <vt:lpstr>Deep learning训练</vt:lpstr>
      <vt:lpstr>Deep Learning的常用模型                ——AutoEncoder自动编码器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AutoEncoder扩展</vt:lpstr>
      <vt:lpstr>Sparse AutoEncoder稀疏自动编码器</vt:lpstr>
      <vt:lpstr>Denoising AutoEncoders降噪自动编码器</vt:lpstr>
      <vt:lpstr>Denoising AE降噪自动编码器</vt:lpstr>
      <vt:lpstr>两隐层自编码网络MNIST手写数字识别</vt:lpstr>
      <vt:lpstr>两隐层自编码网络MNIST手写数字识别</vt:lpstr>
      <vt:lpstr>两隐层自编码网络MNIST手写数字识别</vt:lpstr>
      <vt:lpstr>两隐层自编码网络MNIST手写数字识别</vt:lpstr>
      <vt:lpstr>栈式自编码器神经网络</vt:lpstr>
      <vt:lpstr>Deep Learning的常用模型                ——Deep Belief Networks(DBN)</vt:lpstr>
      <vt:lpstr>发展历程</vt:lpstr>
      <vt:lpstr>Hopfield Network</vt:lpstr>
      <vt:lpstr>二值随机神经元 (Bernoulli variables)</vt:lpstr>
      <vt:lpstr>波尔兹曼机 Boltzmann Machine</vt:lpstr>
      <vt:lpstr>受限波尔兹曼机 Restricted Boltzmann Machines</vt:lpstr>
      <vt:lpstr>PowerPoint 演示文稿</vt:lpstr>
      <vt:lpstr>PowerPoint 演示文稿</vt:lpstr>
      <vt:lpstr>受限波尔兹曼机</vt:lpstr>
      <vt:lpstr>RBM</vt:lpstr>
      <vt:lpstr>RBM</vt:lpstr>
      <vt:lpstr>RBM</vt:lpstr>
      <vt:lpstr>RBM</vt:lpstr>
      <vt:lpstr>RBM</vt:lpstr>
      <vt:lpstr>RBM</vt:lpstr>
      <vt:lpstr>RBM</vt:lpstr>
      <vt:lpstr>RBM</vt:lpstr>
      <vt:lpstr>RBM</vt:lpstr>
      <vt:lpstr>RBM</vt:lpstr>
      <vt:lpstr>RBM</vt:lpstr>
      <vt:lpstr>Deep Belief Networks(DBNs)</vt:lpstr>
      <vt:lpstr>DBN结构</vt:lpstr>
      <vt:lpstr>DBN Greedy training</vt:lpstr>
      <vt:lpstr>DBN Greedy training</vt:lpstr>
      <vt:lpstr>DBN Greedy training</vt:lpstr>
      <vt:lpstr>Fine-tuning</vt:lpstr>
      <vt:lpstr>逐层贪婪训练</vt:lpstr>
      <vt:lpstr>逐层贪婪训练</vt:lpstr>
      <vt:lpstr>DBN识别手写数字</vt:lpstr>
      <vt:lpstr>DBN提取音频特征</vt:lpstr>
      <vt:lpstr>DBN提取音频特征</vt:lpstr>
      <vt:lpstr>小结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officer</cp:lastModifiedBy>
  <cp:revision>2918</cp:revision>
  <cp:lastPrinted>2014-04-15T18:16:00Z</cp:lastPrinted>
  <dcterms:created xsi:type="dcterms:W3CDTF">2004-08-27T04:16:00Z</dcterms:created>
  <dcterms:modified xsi:type="dcterms:W3CDTF">2017-10-10T06:24:23Z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